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1"/>
  </p:notesMasterIdLst>
  <p:sldIdLst>
    <p:sldId id="368" r:id="rId2"/>
    <p:sldId id="369" r:id="rId3"/>
    <p:sldId id="370" r:id="rId4"/>
    <p:sldId id="371" r:id="rId5"/>
    <p:sldId id="372" r:id="rId6"/>
    <p:sldId id="373" r:id="rId7"/>
    <p:sldId id="374" r:id="rId8"/>
    <p:sldId id="375" r:id="rId9"/>
    <p:sldId id="376" r:id="rId10"/>
  </p:sldIdLst>
  <p:sldSz cx="9144000" cy="6858000" type="screen4x3"/>
  <p:notesSz cx="6858000" cy="9144000"/>
  <p:defaultTextStyle>
    <a:defPPr>
      <a:defRPr lang="es-ES"/>
    </a:defPPr>
    <a:lvl1pPr algn="l" rtl="0" fontAlgn="base">
      <a:spcBef>
        <a:spcPct val="0"/>
      </a:spcBef>
      <a:spcAft>
        <a:spcPct val="0"/>
      </a:spcAft>
      <a:defRPr sz="2400" b="1" kern="1200">
        <a:solidFill>
          <a:schemeClr val="tx1"/>
        </a:solidFill>
        <a:latin typeface="Times New Roman" charset="0"/>
        <a:ea typeface="+mn-ea"/>
        <a:cs typeface="+mn-cs"/>
      </a:defRPr>
    </a:lvl1pPr>
    <a:lvl2pPr marL="457200" algn="l" rtl="0" fontAlgn="base">
      <a:spcBef>
        <a:spcPct val="0"/>
      </a:spcBef>
      <a:spcAft>
        <a:spcPct val="0"/>
      </a:spcAft>
      <a:defRPr sz="2400" b="1" kern="1200">
        <a:solidFill>
          <a:schemeClr val="tx1"/>
        </a:solidFill>
        <a:latin typeface="Times New Roman" charset="0"/>
        <a:ea typeface="+mn-ea"/>
        <a:cs typeface="+mn-cs"/>
      </a:defRPr>
    </a:lvl2pPr>
    <a:lvl3pPr marL="914400" algn="l" rtl="0" fontAlgn="base">
      <a:spcBef>
        <a:spcPct val="0"/>
      </a:spcBef>
      <a:spcAft>
        <a:spcPct val="0"/>
      </a:spcAft>
      <a:defRPr sz="2400" b="1" kern="1200">
        <a:solidFill>
          <a:schemeClr val="tx1"/>
        </a:solidFill>
        <a:latin typeface="Times New Roman" charset="0"/>
        <a:ea typeface="+mn-ea"/>
        <a:cs typeface="+mn-cs"/>
      </a:defRPr>
    </a:lvl3pPr>
    <a:lvl4pPr marL="1371600" algn="l" rtl="0" fontAlgn="base">
      <a:spcBef>
        <a:spcPct val="0"/>
      </a:spcBef>
      <a:spcAft>
        <a:spcPct val="0"/>
      </a:spcAft>
      <a:defRPr sz="2400" b="1" kern="1200">
        <a:solidFill>
          <a:schemeClr val="tx1"/>
        </a:solidFill>
        <a:latin typeface="Times New Roman" charset="0"/>
        <a:ea typeface="+mn-ea"/>
        <a:cs typeface="+mn-cs"/>
      </a:defRPr>
    </a:lvl4pPr>
    <a:lvl5pPr marL="1828800" algn="l" rtl="0" fontAlgn="base">
      <a:spcBef>
        <a:spcPct val="0"/>
      </a:spcBef>
      <a:spcAft>
        <a:spcPct val="0"/>
      </a:spcAft>
      <a:defRPr sz="2400" b="1" kern="1200">
        <a:solidFill>
          <a:schemeClr val="tx1"/>
        </a:solidFill>
        <a:latin typeface="Times New Roman" charset="0"/>
        <a:ea typeface="+mn-ea"/>
        <a:cs typeface="+mn-cs"/>
      </a:defRPr>
    </a:lvl5pPr>
    <a:lvl6pPr marL="2286000" algn="l" defTabSz="914400" rtl="0" eaLnBrk="1" latinLnBrk="0" hangingPunct="1">
      <a:defRPr sz="2400" b="1" kern="1200">
        <a:solidFill>
          <a:schemeClr val="tx1"/>
        </a:solidFill>
        <a:latin typeface="Times New Roman" charset="0"/>
        <a:ea typeface="+mn-ea"/>
        <a:cs typeface="+mn-cs"/>
      </a:defRPr>
    </a:lvl6pPr>
    <a:lvl7pPr marL="2743200" algn="l" defTabSz="914400" rtl="0" eaLnBrk="1" latinLnBrk="0" hangingPunct="1">
      <a:defRPr sz="2400" b="1" kern="1200">
        <a:solidFill>
          <a:schemeClr val="tx1"/>
        </a:solidFill>
        <a:latin typeface="Times New Roman" charset="0"/>
        <a:ea typeface="+mn-ea"/>
        <a:cs typeface="+mn-cs"/>
      </a:defRPr>
    </a:lvl7pPr>
    <a:lvl8pPr marL="3200400" algn="l" defTabSz="914400" rtl="0" eaLnBrk="1" latinLnBrk="0" hangingPunct="1">
      <a:defRPr sz="2400" b="1" kern="1200">
        <a:solidFill>
          <a:schemeClr val="tx1"/>
        </a:solidFill>
        <a:latin typeface="Times New Roman" charset="0"/>
        <a:ea typeface="+mn-ea"/>
        <a:cs typeface="+mn-cs"/>
      </a:defRPr>
    </a:lvl8pPr>
    <a:lvl9pPr marL="3657600" algn="l" defTabSz="914400" rtl="0" eaLnBrk="1" latinLnBrk="0" hangingPunct="1">
      <a:defRPr sz="2400" b="1"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FEDBC4"/>
    <a:srgbClr val="F9E26D"/>
    <a:srgbClr val="FDCD03"/>
    <a:srgbClr val="EA9E16"/>
    <a:srgbClr val="FFECC5"/>
    <a:srgbClr val="FFCC66"/>
    <a:srgbClr val="CCCC00"/>
    <a:srgbClr val="FF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699" autoAdjust="0"/>
    <p:restoredTop sz="94699" autoAdjust="0"/>
  </p:normalViewPr>
  <p:slideViewPr>
    <p:cSldViewPr>
      <p:cViewPr>
        <p:scale>
          <a:sx n="33" d="100"/>
          <a:sy n="33" d="100"/>
        </p:scale>
        <p:origin x="-1536" y="-51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23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endParaRPr lang="es-ES"/>
          </a:p>
        </p:txBody>
      </p:sp>
      <p:sp>
        <p:nvSpPr>
          <p:cNvPr id="112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endParaRPr lang="es-ES"/>
          </a:p>
        </p:txBody>
      </p:sp>
      <p:sp>
        <p:nvSpPr>
          <p:cNvPr id="112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12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12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endParaRPr lang="es-ES"/>
          </a:p>
        </p:txBody>
      </p:sp>
      <p:sp>
        <p:nvSpPr>
          <p:cNvPr id="112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fld id="{F064EEBB-6DDF-475B-95FB-8D4AC4AC508F}"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charset="0"/>
        <a:ea typeface="+mn-ea"/>
        <a:cs typeface="+mn-cs"/>
      </a:defRPr>
    </a:lvl1pPr>
    <a:lvl2pPr marL="457200" algn="l" rtl="0" fontAlgn="base">
      <a:spcBef>
        <a:spcPct val="30000"/>
      </a:spcBef>
      <a:spcAft>
        <a:spcPct val="0"/>
      </a:spcAft>
      <a:defRPr sz="1200" kern="1200">
        <a:solidFill>
          <a:schemeClr val="tx1"/>
        </a:solidFill>
        <a:latin typeface="Times New Roman" charset="0"/>
        <a:ea typeface="+mn-ea"/>
        <a:cs typeface="+mn-cs"/>
      </a:defRPr>
    </a:lvl2pPr>
    <a:lvl3pPr marL="914400" algn="l" rtl="0" fontAlgn="base">
      <a:spcBef>
        <a:spcPct val="30000"/>
      </a:spcBef>
      <a:spcAft>
        <a:spcPct val="0"/>
      </a:spcAft>
      <a:defRPr sz="1200" kern="1200">
        <a:solidFill>
          <a:schemeClr val="tx1"/>
        </a:solidFill>
        <a:latin typeface="Times New Roman" charset="0"/>
        <a:ea typeface="+mn-ea"/>
        <a:cs typeface="+mn-cs"/>
      </a:defRPr>
    </a:lvl3pPr>
    <a:lvl4pPr marL="1371600" algn="l" rtl="0" fontAlgn="base">
      <a:spcBef>
        <a:spcPct val="30000"/>
      </a:spcBef>
      <a:spcAft>
        <a:spcPct val="0"/>
      </a:spcAft>
      <a:defRPr sz="1200" kern="1200">
        <a:solidFill>
          <a:schemeClr val="tx1"/>
        </a:solidFill>
        <a:latin typeface="Times New Roman" charset="0"/>
        <a:ea typeface="+mn-ea"/>
        <a:cs typeface="+mn-cs"/>
      </a:defRPr>
    </a:lvl4pPr>
    <a:lvl5pPr marL="1828800" algn="l" rtl="0" fontAlgn="base">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170" name="Rectangle 2"/>
          <p:cNvSpPr>
            <a:spLocks noChangeArrowheads="1"/>
          </p:cNvSpPr>
          <p:nvPr/>
        </p:nvSpPr>
        <p:spPr bwMode="auto">
          <a:xfrm>
            <a:off x="0" y="0"/>
            <a:ext cx="4572000" cy="6858000"/>
          </a:xfrm>
          <a:prstGeom prst="rect">
            <a:avLst/>
          </a:prstGeom>
          <a:solidFill>
            <a:schemeClr val="accent1"/>
          </a:solidFill>
          <a:ln w="9525">
            <a:noFill/>
            <a:miter lim="800000"/>
            <a:headEnd/>
            <a:tailEnd/>
          </a:ln>
          <a:effectLst/>
        </p:spPr>
        <p:txBody>
          <a:bodyPr wrap="none" anchor="ctr"/>
          <a:lstStyle/>
          <a:p>
            <a:pPr algn="ctr"/>
            <a:endParaRPr kumimoji="1" lang="es-ES_tradnl" b="0"/>
          </a:p>
        </p:txBody>
      </p:sp>
      <p:sp>
        <p:nvSpPr>
          <p:cNvPr id="7171" name="AutoShape 3"/>
          <p:cNvSpPr>
            <a:spLocks noChangeArrowheads="1"/>
          </p:cNvSpPr>
          <p:nvPr/>
        </p:nvSpPr>
        <p:spPr bwMode="auto">
          <a:xfrm>
            <a:off x="685800" y="990600"/>
            <a:ext cx="5181600" cy="1905000"/>
          </a:xfrm>
          <a:prstGeom prst="roundRect">
            <a:avLst>
              <a:gd name="adj" fmla="val 50000"/>
            </a:avLst>
          </a:prstGeom>
          <a:solidFill>
            <a:schemeClr val="bg1"/>
          </a:solidFill>
          <a:ln w="9525">
            <a:noFill/>
            <a:round/>
            <a:headEnd/>
            <a:tailEnd/>
          </a:ln>
          <a:effectLst/>
        </p:spPr>
        <p:txBody>
          <a:bodyPr wrap="none" anchor="ctr"/>
          <a:lstStyle/>
          <a:p>
            <a:pPr algn="ctr"/>
            <a:endParaRPr kumimoji="1" lang="es-ES_tradnl" b="0"/>
          </a:p>
        </p:txBody>
      </p:sp>
      <p:sp>
        <p:nvSpPr>
          <p:cNvPr id="7172" name="Rectangle 4"/>
          <p:cNvSpPr>
            <a:spLocks noGrp="1" noChangeArrowheads="1"/>
          </p:cNvSpPr>
          <p:nvPr>
            <p:ph type="subTitle" idx="1"/>
          </p:nvPr>
        </p:nvSpPr>
        <p:spPr>
          <a:xfrm>
            <a:off x="4673600" y="2927350"/>
            <a:ext cx="3657600" cy="1822450"/>
          </a:xfrm>
        </p:spPr>
        <p:txBody>
          <a:bodyPr anchor="b"/>
          <a:lstStyle>
            <a:lvl1pPr marL="0" indent="0">
              <a:buFont typeface="Wingdings" pitchFamily="2" charset="2"/>
              <a:buNone/>
              <a:defRPr>
                <a:solidFill>
                  <a:schemeClr val="tx2"/>
                </a:solidFill>
              </a:defRPr>
            </a:lvl1pPr>
          </a:lstStyle>
          <a:p>
            <a:r>
              <a:rPr lang="es-ES"/>
              <a:t>Haga clic para modificar el estilo de subtítulo del patrón</a:t>
            </a:r>
          </a:p>
        </p:txBody>
      </p:sp>
      <p:grpSp>
        <p:nvGrpSpPr>
          <p:cNvPr id="7173" name="Group 5"/>
          <p:cNvGrpSpPr>
            <a:grpSpLocks/>
          </p:cNvGrpSpPr>
          <p:nvPr/>
        </p:nvGrpSpPr>
        <p:grpSpPr bwMode="auto">
          <a:xfrm>
            <a:off x="3632200" y="4889500"/>
            <a:ext cx="4876800" cy="319088"/>
            <a:chOff x="2288" y="3080"/>
            <a:chExt cx="3072" cy="201"/>
          </a:xfrm>
        </p:grpSpPr>
        <p:sp>
          <p:nvSpPr>
            <p:cNvPr id="7174" name="AutoShape 6"/>
            <p:cNvSpPr>
              <a:spLocks noChangeArrowheads="1"/>
            </p:cNvSpPr>
            <p:nvPr/>
          </p:nvSpPr>
          <p:spPr bwMode="auto">
            <a:xfrm flipH="1">
              <a:off x="2288" y="3080"/>
              <a:ext cx="2914" cy="200"/>
            </a:xfrm>
            <a:prstGeom prst="roundRect">
              <a:avLst>
                <a:gd name="adj" fmla="val 0"/>
              </a:avLst>
            </a:prstGeom>
            <a:solidFill>
              <a:schemeClr val="bg2"/>
            </a:solidFill>
            <a:ln w="9525">
              <a:noFill/>
              <a:round/>
              <a:headEnd/>
              <a:tailEnd/>
            </a:ln>
            <a:effectLst/>
          </p:spPr>
          <p:txBody>
            <a:bodyPr wrap="none" anchor="ctr"/>
            <a:lstStyle/>
            <a:p>
              <a:endParaRPr lang="es-ES_tradnl"/>
            </a:p>
          </p:txBody>
        </p:sp>
        <p:sp>
          <p:nvSpPr>
            <p:cNvPr id="7175" name="AutoShape 7"/>
            <p:cNvSpPr>
              <a:spLocks noChangeArrowheads="1"/>
            </p:cNvSpPr>
            <p:nvPr/>
          </p:nvSpPr>
          <p:spPr bwMode="auto">
            <a:xfrm>
              <a:off x="5196" y="3080"/>
              <a:ext cx="164" cy="201"/>
            </a:xfrm>
            <a:prstGeom prst="flowChartDelay">
              <a:avLst/>
            </a:prstGeom>
            <a:solidFill>
              <a:schemeClr val="bg2"/>
            </a:solidFill>
            <a:ln w="9525">
              <a:noFill/>
              <a:miter lim="800000"/>
              <a:headEnd/>
              <a:tailEnd/>
            </a:ln>
            <a:effectLst/>
          </p:spPr>
          <p:txBody>
            <a:bodyPr wrap="none" anchor="ctr"/>
            <a:lstStyle/>
            <a:p>
              <a:endParaRPr lang="es-ES_tradnl"/>
            </a:p>
          </p:txBody>
        </p:sp>
      </p:grpSp>
      <p:sp>
        <p:nvSpPr>
          <p:cNvPr id="7176" name="Rectangle 8"/>
          <p:cNvSpPr>
            <a:spLocks noGrp="1" noChangeArrowheads="1"/>
          </p:cNvSpPr>
          <p:nvPr>
            <p:ph type="dt" sz="quarter" idx="2"/>
          </p:nvPr>
        </p:nvSpPr>
        <p:spPr>
          <a:xfrm>
            <a:off x="2667000" y="6553200"/>
            <a:ext cx="1905000" cy="304800"/>
          </a:xfrm>
        </p:spPr>
        <p:txBody>
          <a:bodyPr/>
          <a:lstStyle>
            <a:lvl1pPr>
              <a:defRPr>
                <a:solidFill>
                  <a:schemeClr val="bg1"/>
                </a:solidFill>
              </a:defRPr>
            </a:lvl1pPr>
          </a:lstStyle>
          <a:p>
            <a:endParaRPr lang="es-ES"/>
          </a:p>
        </p:txBody>
      </p:sp>
      <p:sp>
        <p:nvSpPr>
          <p:cNvPr id="7177" name="Rectangle 9"/>
          <p:cNvSpPr>
            <a:spLocks noGrp="1" noChangeArrowheads="1"/>
          </p:cNvSpPr>
          <p:nvPr>
            <p:ph type="ftr" sz="quarter" idx="3"/>
          </p:nvPr>
        </p:nvSpPr>
        <p:spPr>
          <a:xfrm>
            <a:off x="5195888" y="6553200"/>
            <a:ext cx="3279775" cy="304800"/>
          </a:xfrm>
        </p:spPr>
        <p:txBody>
          <a:bodyPr/>
          <a:lstStyle>
            <a:lvl1pPr algn="r">
              <a:defRPr/>
            </a:lvl1pPr>
          </a:lstStyle>
          <a:p>
            <a:endParaRPr lang="es-ES"/>
          </a:p>
        </p:txBody>
      </p:sp>
      <p:sp>
        <p:nvSpPr>
          <p:cNvPr id="7178" name="Rectangle 10"/>
          <p:cNvSpPr>
            <a:spLocks noGrp="1" noChangeArrowheads="1"/>
          </p:cNvSpPr>
          <p:nvPr>
            <p:ph type="sldNum" sz="quarter" idx="4"/>
          </p:nvPr>
        </p:nvSpPr>
        <p:spPr>
          <a:xfrm>
            <a:off x="9525" y="5962650"/>
            <a:ext cx="587375" cy="885825"/>
          </a:xfrm>
        </p:spPr>
        <p:txBody>
          <a:bodyPr anchorCtr="0"/>
          <a:lstStyle>
            <a:lvl1pPr>
              <a:defRPr/>
            </a:lvl1pPr>
          </a:lstStyle>
          <a:p>
            <a:fld id="{1491BEBB-0654-4C03-949D-398E93E91A52}" type="slidenum">
              <a:rPr lang="es-ES"/>
              <a:pPr/>
              <a:t>‹Nº›</a:t>
            </a:fld>
            <a:endParaRPr lang="es-ES"/>
          </a:p>
        </p:txBody>
      </p:sp>
      <p:sp>
        <p:nvSpPr>
          <p:cNvPr id="7179" name="Rectangle 11"/>
          <p:cNvSpPr>
            <a:spLocks noGrp="1" noChangeArrowheads="1"/>
          </p:cNvSpPr>
          <p:nvPr>
            <p:ph type="ctrTitle" sz="quarter"/>
          </p:nvPr>
        </p:nvSpPr>
        <p:spPr>
          <a:xfrm>
            <a:off x="936625" y="1425575"/>
            <a:ext cx="7772400" cy="1143000"/>
          </a:xfrm>
        </p:spPr>
        <p:txBody>
          <a:bodyPr anchor="ctr"/>
          <a:lstStyle>
            <a:lvl1pPr algn="ctr">
              <a:defRPr>
                <a:solidFill>
                  <a:schemeClr val="tx1"/>
                </a:solidFill>
              </a:defRPr>
            </a:lvl1pPr>
          </a:lstStyle>
          <a:p>
            <a:r>
              <a:rPr lang="es-ES"/>
              <a:t>Haga clic para modificar el estilo de título del patrón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E5A05CC-A787-4336-9B36-5C7A8DEB4CEE}"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915150" y="762000"/>
            <a:ext cx="2000250" cy="5334000"/>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914400" y="762000"/>
            <a:ext cx="5848350" cy="53340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A3F58D5D-4C0F-42C2-8699-1AE4248926E8}"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AADF253A-6220-4590-A1A0-6F48E3C3CCEC}"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8CC9E06-B562-499D-85F5-70750E7989A4}"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914400" y="2362200"/>
            <a:ext cx="3924300" cy="3733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991100" y="2362200"/>
            <a:ext cx="3924300" cy="3733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6E60E2B2-5018-48EA-B56E-7E0BEC388430}"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88512DF9-0BC7-44E3-B288-085FAACFA7AB}"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39086B17-2F3B-4989-960C-30727239A0EA}"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556E811B-56B8-4D60-8764-DCEAF356C72E}"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125C79CF-A05A-46AC-94A3-06994CD39663}"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82A87351-2FAD-4B27-B405-545CB55A3379}"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146" name="Group 2"/>
          <p:cNvGrpSpPr>
            <a:grpSpLocks/>
          </p:cNvGrpSpPr>
          <p:nvPr/>
        </p:nvGrpSpPr>
        <p:grpSpPr bwMode="auto">
          <a:xfrm>
            <a:off x="0" y="0"/>
            <a:ext cx="3200400" cy="6858000"/>
            <a:chOff x="0" y="0"/>
            <a:chExt cx="2016" cy="4320"/>
          </a:xfrm>
        </p:grpSpPr>
        <p:sp>
          <p:nvSpPr>
            <p:cNvPr id="6147" name="Rectangle 3"/>
            <p:cNvSpPr>
              <a:spLocks noChangeArrowheads="1"/>
            </p:cNvSpPr>
            <p:nvPr/>
          </p:nvSpPr>
          <p:spPr bwMode="auto">
            <a:xfrm>
              <a:off x="0" y="0"/>
              <a:ext cx="480" cy="4320"/>
            </a:xfrm>
            <a:prstGeom prst="rect">
              <a:avLst/>
            </a:prstGeom>
            <a:solidFill>
              <a:schemeClr val="accent1"/>
            </a:solidFill>
            <a:ln w="9525">
              <a:noFill/>
              <a:miter lim="800000"/>
              <a:headEnd/>
              <a:tailEnd/>
            </a:ln>
            <a:effectLst/>
          </p:spPr>
          <p:txBody>
            <a:bodyPr wrap="none" anchor="ctr"/>
            <a:lstStyle/>
            <a:p>
              <a:endParaRPr lang="es-ES_tradnl"/>
            </a:p>
          </p:txBody>
        </p:sp>
        <p:sp>
          <p:nvSpPr>
            <p:cNvPr id="6148" name="Rectangle 4"/>
            <p:cNvSpPr>
              <a:spLocks noChangeArrowheads="1"/>
            </p:cNvSpPr>
            <p:nvPr/>
          </p:nvSpPr>
          <p:spPr bwMode="auto">
            <a:xfrm>
              <a:off x="432" y="0"/>
              <a:ext cx="1584" cy="672"/>
            </a:xfrm>
            <a:prstGeom prst="rect">
              <a:avLst/>
            </a:prstGeom>
            <a:solidFill>
              <a:schemeClr val="accent1"/>
            </a:solidFill>
            <a:ln w="9525">
              <a:noFill/>
              <a:miter lim="800000"/>
              <a:headEnd/>
              <a:tailEnd/>
            </a:ln>
            <a:effectLst/>
          </p:spPr>
          <p:txBody>
            <a:bodyPr wrap="none" anchor="ctr"/>
            <a:lstStyle/>
            <a:p>
              <a:endParaRPr lang="es-ES_tradnl"/>
            </a:p>
          </p:txBody>
        </p:sp>
      </p:grpSp>
      <p:sp>
        <p:nvSpPr>
          <p:cNvPr id="6149" name="AutoShape 5"/>
          <p:cNvSpPr>
            <a:spLocks noChangeArrowheads="1"/>
          </p:cNvSpPr>
          <p:nvPr/>
        </p:nvSpPr>
        <p:spPr bwMode="auto">
          <a:xfrm>
            <a:off x="762000" y="762000"/>
            <a:ext cx="5105400" cy="609600"/>
          </a:xfrm>
          <a:prstGeom prst="roundRect">
            <a:avLst>
              <a:gd name="adj" fmla="val 50000"/>
            </a:avLst>
          </a:prstGeom>
          <a:solidFill>
            <a:schemeClr val="bg1"/>
          </a:solidFill>
          <a:ln w="9525">
            <a:noFill/>
            <a:round/>
            <a:headEnd/>
            <a:tailEnd/>
          </a:ln>
          <a:effectLst/>
        </p:spPr>
        <p:txBody>
          <a:bodyPr wrap="none" anchor="ctr"/>
          <a:lstStyle/>
          <a:p>
            <a:pPr algn="ctr"/>
            <a:endParaRPr kumimoji="1" lang="es-ES_tradnl" b="0"/>
          </a:p>
        </p:txBody>
      </p:sp>
      <p:sp>
        <p:nvSpPr>
          <p:cNvPr id="6150" name="Rectangle 6"/>
          <p:cNvSpPr>
            <a:spLocks noGrp="1" noChangeArrowheads="1"/>
          </p:cNvSpPr>
          <p:nvPr>
            <p:ph type="title"/>
          </p:nvPr>
        </p:nvSpPr>
        <p:spPr bwMode="auto">
          <a:xfrm>
            <a:off x="914400" y="762000"/>
            <a:ext cx="80010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modificar el estilo de título del patrón</a:t>
            </a:r>
          </a:p>
        </p:txBody>
      </p:sp>
      <p:sp>
        <p:nvSpPr>
          <p:cNvPr id="6151" name="Rectangle 7"/>
          <p:cNvSpPr>
            <a:spLocks noGrp="1" noChangeArrowheads="1"/>
          </p:cNvSpPr>
          <p:nvPr>
            <p:ph type="body" idx="1"/>
          </p:nvPr>
        </p:nvSpPr>
        <p:spPr bwMode="auto">
          <a:xfrm>
            <a:off x="914400" y="2362200"/>
            <a:ext cx="8001000" cy="3733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6152" name="Rectangle 8"/>
          <p:cNvSpPr>
            <a:spLocks noGrp="1" noChangeArrowheads="1"/>
          </p:cNvSpPr>
          <p:nvPr>
            <p:ph type="dt" sz="half" idx="2"/>
          </p:nvPr>
        </p:nvSpPr>
        <p:spPr bwMode="auto">
          <a:xfrm>
            <a:off x="7010400" y="6553200"/>
            <a:ext cx="19050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spAutoFit/>
          </a:bodyPr>
          <a:lstStyle>
            <a:lvl1pPr algn="r">
              <a:defRPr sz="1400" b="0">
                <a:latin typeface="+mn-lt"/>
              </a:defRPr>
            </a:lvl1pPr>
          </a:lstStyle>
          <a:p>
            <a:endParaRPr lang="es-ES"/>
          </a:p>
        </p:txBody>
      </p:sp>
      <p:sp>
        <p:nvSpPr>
          <p:cNvPr id="6153" name="Rectangle 9"/>
          <p:cNvSpPr>
            <a:spLocks noGrp="1" noChangeArrowheads="1"/>
          </p:cNvSpPr>
          <p:nvPr>
            <p:ph type="ftr" sz="quarter" idx="3"/>
          </p:nvPr>
        </p:nvSpPr>
        <p:spPr bwMode="auto">
          <a:xfrm>
            <a:off x="2936875" y="6529388"/>
            <a:ext cx="28956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spAutoFit/>
          </a:bodyPr>
          <a:lstStyle>
            <a:lvl1pPr algn="ctr">
              <a:defRPr sz="1400" b="0">
                <a:latin typeface="+mn-lt"/>
              </a:defRPr>
            </a:lvl1pPr>
          </a:lstStyle>
          <a:p>
            <a:endParaRPr lang="es-ES"/>
          </a:p>
        </p:txBody>
      </p:sp>
      <p:sp>
        <p:nvSpPr>
          <p:cNvPr id="6154" name="Rectangle 10"/>
          <p:cNvSpPr>
            <a:spLocks noGrp="1" noChangeArrowheads="1"/>
          </p:cNvSpPr>
          <p:nvPr>
            <p:ph type="sldNum" sz="quarter" idx="4"/>
          </p:nvPr>
        </p:nvSpPr>
        <p:spPr bwMode="auto">
          <a:xfrm>
            <a:off x="84138" y="5946775"/>
            <a:ext cx="587375" cy="885825"/>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spAutoFit/>
          </a:bodyPr>
          <a:lstStyle>
            <a:lvl1pPr>
              <a:defRPr sz="2600">
                <a:solidFill>
                  <a:schemeClr val="bg1"/>
                </a:solidFill>
                <a:latin typeface="+mn-lt"/>
              </a:defRPr>
            </a:lvl1pPr>
          </a:lstStyle>
          <a:p>
            <a:fld id="{554FCC60-7B14-493C-AD8F-865B3CEB9AEC}" type="slidenum">
              <a:rPr lang="es-ES"/>
              <a:pPr/>
              <a:t>‹Nº›</a:t>
            </a:fld>
            <a:endParaRPr lang="es-ES"/>
          </a:p>
        </p:txBody>
      </p:sp>
      <p:grpSp>
        <p:nvGrpSpPr>
          <p:cNvPr id="6155" name="Group 11"/>
          <p:cNvGrpSpPr>
            <a:grpSpLocks/>
          </p:cNvGrpSpPr>
          <p:nvPr/>
        </p:nvGrpSpPr>
        <p:grpSpPr bwMode="auto">
          <a:xfrm>
            <a:off x="228600" y="1981200"/>
            <a:ext cx="7391400" cy="319088"/>
            <a:chOff x="144" y="1248"/>
            <a:chExt cx="4656" cy="201"/>
          </a:xfrm>
        </p:grpSpPr>
        <p:sp>
          <p:nvSpPr>
            <p:cNvPr id="6156" name="AutoShape 12"/>
            <p:cNvSpPr>
              <a:spLocks noChangeArrowheads="1"/>
            </p:cNvSpPr>
            <p:nvPr/>
          </p:nvSpPr>
          <p:spPr bwMode="auto">
            <a:xfrm>
              <a:off x="384" y="1248"/>
              <a:ext cx="4416" cy="200"/>
            </a:xfrm>
            <a:prstGeom prst="roundRect">
              <a:avLst>
                <a:gd name="adj" fmla="val 0"/>
              </a:avLst>
            </a:prstGeom>
            <a:solidFill>
              <a:schemeClr val="bg2"/>
            </a:solidFill>
            <a:ln w="9525">
              <a:noFill/>
              <a:round/>
              <a:headEnd/>
              <a:tailEnd/>
            </a:ln>
            <a:effectLst/>
          </p:spPr>
          <p:txBody>
            <a:bodyPr wrap="none" anchor="ctr"/>
            <a:lstStyle/>
            <a:p>
              <a:endParaRPr lang="es-ES_tradnl"/>
            </a:p>
          </p:txBody>
        </p:sp>
        <p:sp>
          <p:nvSpPr>
            <p:cNvPr id="6157" name="AutoShape 13"/>
            <p:cNvSpPr>
              <a:spLocks noChangeArrowheads="1"/>
            </p:cNvSpPr>
            <p:nvPr/>
          </p:nvSpPr>
          <p:spPr bwMode="auto">
            <a:xfrm flipH="1">
              <a:off x="144" y="1248"/>
              <a:ext cx="248" cy="201"/>
            </a:xfrm>
            <a:prstGeom prst="flowChartDelay">
              <a:avLst/>
            </a:prstGeom>
            <a:solidFill>
              <a:schemeClr val="bg2"/>
            </a:solidFill>
            <a:ln w="9525">
              <a:noFill/>
              <a:miter lim="800000"/>
              <a:headEnd/>
              <a:tailEnd/>
            </a:ln>
            <a:effectLst/>
          </p:spPr>
          <p:txBody>
            <a:bodyPr wrap="none" anchor="ctr"/>
            <a:lstStyle/>
            <a:p>
              <a:endParaRPr lang="es-ES_tradnl"/>
            </a:p>
          </p:txBody>
        </p:sp>
      </p:gr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defRPr>
      </a:lvl2pPr>
      <a:lvl3pPr algn="l" rtl="0" fontAlgn="base">
        <a:lnSpc>
          <a:spcPct val="90000"/>
        </a:lnSpc>
        <a:spcBef>
          <a:spcPct val="0"/>
        </a:spcBef>
        <a:spcAft>
          <a:spcPct val="0"/>
        </a:spcAft>
        <a:defRPr sz="3600" b="1">
          <a:solidFill>
            <a:schemeClr val="tx2"/>
          </a:solidFill>
          <a:latin typeface="Arial" charset="0"/>
        </a:defRPr>
      </a:lvl3pPr>
      <a:lvl4pPr algn="l" rtl="0" fontAlgn="base">
        <a:lnSpc>
          <a:spcPct val="90000"/>
        </a:lnSpc>
        <a:spcBef>
          <a:spcPct val="0"/>
        </a:spcBef>
        <a:spcAft>
          <a:spcPct val="0"/>
        </a:spcAft>
        <a:defRPr sz="3600" b="1">
          <a:solidFill>
            <a:schemeClr val="tx2"/>
          </a:solidFill>
          <a:latin typeface="Arial" charset="0"/>
        </a:defRPr>
      </a:lvl4pPr>
      <a:lvl5pPr algn="l" rtl="0" fontAlgn="base">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fontAlgn="base">
        <a:spcBef>
          <a:spcPct val="20000"/>
        </a:spcBef>
        <a:spcAft>
          <a:spcPct val="0"/>
        </a:spcAft>
        <a:buClr>
          <a:schemeClr val="tx1"/>
        </a:buClr>
        <a:buSzPct val="80000"/>
        <a:buChar char="–"/>
        <a:defRPr>
          <a:solidFill>
            <a:schemeClr val="tx1"/>
          </a:solidFill>
          <a:latin typeface="+mn-lt"/>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newton.cnice.mec.es/materiales_didacticos/presion/index.html"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hyperlink" Target="http://www.sc.ehu.es/sbweb/fisica/fluidos/fluidos.htm"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hyperlink" Target="http://www.upct.es/seeu/_as/divulgacion_cyt_09/Libro_Historia_Ciencia/web/vasos_comunicantes.htm"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hyperlink" Target="http://www.portalplanetasedna.com.ar/principio01.htm"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www.educaplus.org/climatic/04_elem_presion.html" TargetMode="External"/><Relationship Id="rId2" Type="http://schemas.openxmlformats.org/officeDocument/2006/relationships/hyperlink" Target="http://jmarcano.topcities.com/beginner/atmosfera.html" TargetMode="External"/><Relationship Id="rId1" Type="http://schemas.openxmlformats.org/officeDocument/2006/relationships/slideLayout" Target="../slideLayouts/slideLayout6.xml"/><Relationship Id="rId5" Type="http://schemas.openxmlformats.org/officeDocument/2006/relationships/hyperlink" Target="http://web.educastur.princast.es/proyectos/fisquiweb/Videos/Torricelli/Index.htm" TargetMode="External"/><Relationship Id="rId4" Type="http://schemas.openxmlformats.org/officeDocument/2006/relationships/hyperlink" Target="http://www.practiciencia.com.ar/ctierrayesp/tierra/atmosfera/index.html"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www.sc.ehu.es/sbweb/fisica/fluidos/estatica/arquimedes/arquimedes.htm"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hyperlink" Target="http://www.seed.slb.com/qa2/FAQBrowse.cfm?Topic=Buoyancy&amp;Language=ES"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www.mgar.net/mar/fisica.htm" TargetMode="External"/><Relationship Id="rId2" Type="http://schemas.openxmlformats.org/officeDocument/2006/relationships/hyperlink" Target="http://www.saum.uvigo.es/reec/volumenes/volumen4/ART6_Vol4_N2.pdf"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a:xfrm>
            <a:off x="1752600" y="228600"/>
            <a:ext cx="5867400" cy="685800"/>
          </a:xfrm>
          <a:gradFill rotWithShape="0">
            <a:gsLst>
              <a:gs pos="0">
                <a:srgbClr val="D8FDBD">
                  <a:gamma/>
                  <a:shade val="82353"/>
                  <a:invGamma/>
                </a:srgbClr>
              </a:gs>
              <a:gs pos="50000">
                <a:srgbClr val="D8FDBD"/>
              </a:gs>
              <a:gs pos="100000">
                <a:srgbClr val="D8FDBD">
                  <a:gamma/>
                  <a:shade val="82353"/>
                  <a:invGamma/>
                </a:srgbClr>
              </a:gs>
            </a:gsLst>
            <a:lin ang="5400000" scaled="1"/>
          </a:gradFill>
          <a:ln w="28575">
            <a:solidFill>
              <a:schemeClr val="tx1"/>
            </a:solidFill>
          </a:ln>
        </p:spPr>
        <p:txBody>
          <a:bodyPr/>
          <a:lstStyle/>
          <a:p>
            <a:r>
              <a:rPr lang="es-ES" sz="2800" dirty="0"/>
              <a:t>Concepto de </a:t>
            </a:r>
            <a:r>
              <a:rPr lang="es-ES" sz="2800" dirty="0">
                <a:hlinkClick r:id="rId2"/>
              </a:rPr>
              <a:t>Presión</a:t>
            </a:r>
            <a:r>
              <a:rPr lang="es-ES" sz="2800" dirty="0"/>
              <a:t>. Unidades</a:t>
            </a:r>
          </a:p>
        </p:txBody>
      </p:sp>
      <p:grpSp>
        <p:nvGrpSpPr>
          <p:cNvPr id="199683" name="Group 3"/>
          <p:cNvGrpSpPr>
            <a:grpSpLocks/>
          </p:cNvGrpSpPr>
          <p:nvPr/>
        </p:nvGrpSpPr>
        <p:grpSpPr bwMode="auto">
          <a:xfrm>
            <a:off x="4876800" y="4267200"/>
            <a:ext cx="4114800" cy="649288"/>
            <a:chOff x="1521" y="10624"/>
            <a:chExt cx="6480" cy="1240"/>
          </a:xfrm>
        </p:grpSpPr>
        <p:sp>
          <p:nvSpPr>
            <p:cNvPr id="199684" name="Text Box 4" descr="Papel seda azul"/>
            <p:cNvSpPr txBox="1">
              <a:spLocks noChangeArrowheads="1"/>
            </p:cNvSpPr>
            <p:nvPr/>
          </p:nvSpPr>
          <p:spPr bwMode="auto">
            <a:xfrm>
              <a:off x="1521" y="10624"/>
              <a:ext cx="6480" cy="1240"/>
            </a:xfrm>
            <a:prstGeom prst="rect">
              <a:avLst/>
            </a:prstGeom>
            <a:blipFill dpi="0" rotWithShape="0">
              <a:blip r:embed="rId3"/>
              <a:srcRect/>
              <a:tile tx="0" ty="0" sx="100000" sy="100000" flip="none" algn="tl"/>
            </a:blipFill>
            <a:ln w="9525">
              <a:solidFill>
                <a:srgbClr val="000000"/>
              </a:solidFill>
              <a:miter lim="800000"/>
              <a:headEnd/>
              <a:tailEnd/>
            </a:ln>
            <a:effectLst>
              <a:outerShdw dist="107763" dir="2700000" algn="ctr" rotWithShape="0">
                <a:srgbClr val="808080"/>
              </a:outerShdw>
            </a:effectLst>
          </p:spPr>
          <p:txBody>
            <a:bodyPr>
              <a:spAutoFit/>
            </a:bodyPr>
            <a:lstStyle/>
            <a:p>
              <a:pPr eaLnBrk="0" hangingPunct="0"/>
              <a:r>
                <a:rPr lang="es-ES_tradnl" sz="1200" b="0" noProof="1"/>
                <a:t>          </a:t>
              </a:r>
              <a:r>
                <a:rPr lang="es-ES_tradnl" sz="1200" noProof="1"/>
                <a:t>Peso            m . g         </a:t>
              </a:r>
              <a:r>
                <a:rPr lang="es-ES_tradnl" sz="1200" noProof="1">
                  <a:latin typeface="Symbol" pitchFamily="18" charset="2"/>
                </a:rPr>
                <a:t>r </a:t>
              </a:r>
              <a:r>
                <a:rPr lang="es-ES_tradnl" sz="1200" noProof="1"/>
                <a:t>. V . g          </a:t>
              </a:r>
              <a:r>
                <a:rPr lang="es-ES_tradnl" sz="1200" noProof="1">
                  <a:latin typeface="Symbol" pitchFamily="18" charset="2"/>
                </a:rPr>
                <a:t>r </a:t>
              </a:r>
              <a:r>
                <a:rPr lang="es-ES_tradnl" sz="1200" noProof="1"/>
                <a:t>.s.h .g      </a:t>
              </a:r>
              <a:endParaRPr lang="es-ES" sz="1200"/>
            </a:p>
            <a:p>
              <a:pPr eaLnBrk="0" hangingPunct="0"/>
              <a:r>
                <a:rPr lang="es-ES" sz="1200" noProof="1"/>
                <a:t>P =                =                  =                   =                   =  </a:t>
              </a:r>
              <a:r>
                <a:rPr lang="es-ES" sz="1200" noProof="1">
                  <a:latin typeface="Symbol" pitchFamily="18" charset="2"/>
                </a:rPr>
                <a:t>r </a:t>
              </a:r>
              <a:r>
                <a:rPr lang="es-ES" sz="1200" noProof="1"/>
                <a:t>. h . g</a:t>
              </a:r>
            </a:p>
            <a:p>
              <a:pPr eaLnBrk="0" hangingPunct="0"/>
              <a:r>
                <a:rPr lang="es-ES" sz="1200" noProof="1"/>
                <a:t>      superficie            s                 s                      s</a:t>
              </a:r>
              <a:r>
                <a:rPr lang="es-ES" sz="1200" b="0" noProof="1"/>
                <a:t>                      </a:t>
              </a:r>
              <a:endParaRPr lang="es-ES" sz="1200" b="0"/>
            </a:p>
          </p:txBody>
        </p:sp>
        <p:grpSp>
          <p:nvGrpSpPr>
            <p:cNvPr id="199685" name="Group 5" descr="Papel seda azul"/>
            <p:cNvGrpSpPr>
              <a:grpSpLocks/>
            </p:cNvGrpSpPr>
            <p:nvPr/>
          </p:nvGrpSpPr>
          <p:grpSpPr bwMode="auto">
            <a:xfrm>
              <a:off x="2061" y="11164"/>
              <a:ext cx="4500" cy="0"/>
              <a:chOff x="1701" y="14764"/>
              <a:chExt cx="4500" cy="0"/>
            </a:xfrm>
          </p:grpSpPr>
          <p:sp>
            <p:nvSpPr>
              <p:cNvPr id="199686" name="Line 6" descr="Papel seda azul"/>
              <p:cNvSpPr>
                <a:spLocks noChangeShapeType="1"/>
              </p:cNvSpPr>
              <p:nvPr/>
            </p:nvSpPr>
            <p:spPr bwMode="auto">
              <a:xfrm flipH="1">
                <a:off x="1701" y="14764"/>
                <a:ext cx="756" cy="0"/>
              </a:xfrm>
              <a:prstGeom prst="line">
                <a:avLst/>
              </a:prstGeom>
              <a:noFill/>
              <a:ln w="9525">
                <a:solidFill>
                  <a:srgbClr val="000000"/>
                </a:solidFill>
                <a:round/>
                <a:headEnd/>
                <a:tailEnd/>
              </a:ln>
              <a:effectLst/>
            </p:spPr>
            <p:txBody>
              <a:bodyPr>
                <a:spAutoFit/>
              </a:bodyPr>
              <a:lstStyle/>
              <a:p>
                <a:endParaRPr lang="es-ES_tradnl"/>
              </a:p>
            </p:txBody>
          </p:sp>
          <p:sp>
            <p:nvSpPr>
              <p:cNvPr id="199687" name="Line 7" descr="Papel seda azul"/>
              <p:cNvSpPr>
                <a:spLocks noChangeShapeType="1"/>
              </p:cNvSpPr>
              <p:nvPr/>
            </p:nvSpPr>
            <p:spPr bwMode="auto">
              <a:xfrm flipH="1">
                <a:off x="2961" y="14764"/>
                <a:ext cx="720" cy="0"/>
              </a:xfrm>
              <a:prstGeom prst="line">
                <a:avLst/>
              </a:prstGeom>
              <a:noFill/>
              <a:ln w="9525">
                <a:solidFill>
                  <a:srgbClr val="000000"/>
                </a:solidFill>
                <a:round/>
                <a:headEnd/>
                <a:tailEnd/>
              </a:ln>
            </p:spPr>
            <p:txBody>
              <a:bodyPr>
                <a:spAutoFit/>
              </a:bodyPr>
              <a:lstStyle/>
              <a:p>
                <a:endParaRPr lang="es-ES_tradnl"/>
              </a:p>
            </p:txBody>
          </p:sp>
          <p:sp>
            <p:nvSpPr>
              <p:cNvPr id="199688" name="Line 8" descr="Papel seda azul"/>
              <p:cNvSpPr>
                <a:spLocks noChangeShapeType="1"/>
              </p:cNvSpPr>
              <p:nvPr/>
            </p:nvSpPr>
            <p:spPr bwMode="auto">
              <a:xfrm flipH="1">
                <a:off x="4221" y="14764"/>
                <a:ext cx="720" cy="0"/>
              </a:xfrm>
              <a:prstGeom prst="line">
                <a:avLst/>
              </a:prstGeom>
              <a:noFill/>
              <a:ln w="9525">
                <a:solidFill>
                  <a:srgbClr val="000000"/>
                </a:solidFill>
                <a:round/>
                <a:headEnd/>
                <a:tailEnd/>
              </a:ln>
            </p:spPr>
            <p:txBody>
              <a:bodyPr>
                <a:spAutoFit/>
              </a:bodyPr>
              <a:lstStyle/>
              <a:p>
                <a:endParaRPr lang="es-ES_tradnl"/>
              </a:p>
            </p:txBody>
          </p:sp>
          <p:sp>
            <p:nvSpPr>
              <p:cNvPr id="199689" name="Line 9" descr="Papel seda azul"/>
              <p:cNvSpPr>
                <a:spLocks noChangeShapeType="1"/>
              </p:cNvSpPr>
              <p:nvPr/>
            </p:nvSpPr>
            <p:spPr bwMode="auto">
              <a:xfrm flipH="1">
                <a:off x="5481" y="14764"/>
                <a:ext cx="720" cy="0"/>
              </a:xfrm>
              <a:prstGeom prst="line">
                <a:avLst/>
              </a:prstGeom>
              <a:noFill/>
              <a:ln w="9525">
                <a:solidFill>
                  <a:srgbClr val="000000"/>
                </a:solidFill>
                <a:round/>
                <a:headEnd/>
                <a:tailEnd/>
              </a:ln>
            </p:spPr>
            <p:txBody>
              <a:bodyPr>
                <a:spAutoFit/>
              </a:bodyPr>
              <a:lstStyle/>
              <a:p>
                <a:endParaRPr lang="es-ES_tradnl"/>
              </a:p>
            </p:txBody>
          </p:sp>
        </p:grpSp>
      </p:grpSp>
      <p:sp>
        <p:nvSpPr>
          <p:cNvPr id="199690" name="AutoShape 10"/>
          <p:cNvSpPr>
            <a:spLocks/>
          </p:cNvSpPr>
          <p:nvPr/>
        </p:nvSpPr>
        <p:spPr bwMode="auto">
          <a:xfrm>
            <a:off x="3200400" y="5486400"/>
            <a:ext cx="114300" cy="571500"/>
          </a:xfrm>
          <a:prstGeom prst="rightBrace">
            <a:avLst>
              <a:gd name="adj1" fmla="val 41667"/>
              <a:gd name="adj2" fmla="val 50000"/>
            </a:avLst>
          </a:prstGeom>
          <a:noFill/>
          <a:ln w="9525">
            <a:solidFill>
              <a:srgbClr val="000000"/>
            </a:solidFill>
            <a:round/>
            <a:headEnd/>
            <a:tailEnd/>
          </a:ln>
        </p:spPr>
        <p:txBody>
          <a:bodyPr/>
          <a:lstStyle/>
          <a:p>
            <a:endParaRPr lang="es-ES_tradnl"/>
          </a:p>
        </p:txBody>
      </p:sp>
      <p:sp>
        <p:nvSpPr>
          <p:cNvPr id="199691" name="Rectangle 11"/>
          <p:cNvSpPr>
            <a:spLocks noChangeArrowheads="1"/>
          </p:cNvSpPr>
          <p:nvPr/>
        </p:nvSpPr>
        <p:spPr bwMode="auto">
          <a:xfrm>
            <a:off x="228600" y="2362200"/>
            <a:ext cx="5257800" cy="831850"/>
          </a:xfrm>
          <a:prstGeom prst="rect">
            <a:avLst/>
          </a:prstGeom>
          <a:gradFill rotWithShape="0">
            <a:gsLst>
              <a:gs pos="0">
                <a:srgbClr val="00CBC6"/>
              </a:gs>
              <a:gs pos="50000">
                <a:srgbClr val="00CBC6">
                  <a:gamma/>
                  <a:tint val="23529"/>
                  <a:invGamma/>
                </a:srgbClr>
              </a:gs>
              <a:gs pos="100000">
                <a:srgbClr val="00CBC6"/>
              </a:gs>
            </a:gsLst>
            <a:lin ang="18900000" scaled="1"/>
          </a:gradFill>
          <a:ln w="9525">
            <a:solidFill>
              <a:schemeClr val="tx1"/>
            </a:solidFill>
            <a:miter lim="800000"/>
            <a:headEnd/>
            <a:tailEnd/>
          </a:ln>
          <a:effectLst/>
        </p:spPr>
        <p:txBody>
          <a:bodyPr anchor="ctr">
            <a:spAutoFit/>
          </a:bodyPr>
          <a:lstStyle/>
          <a:p>
            <a:pPr algn="ctr" eaLnBrk="0" hangingPunct="0"/>
            <a:r>
              <a:rPr lang="es-ES" sz="1200">
                <a:latin typeface="Arial" charset="0"/>
              </a:rPr>
              <a:t>en el  Sistema Internacional se expresa en Pascal (PA)</a:t>
            </a:r>
            <a:r>
              <a:rPr lang="es-ES_tradnl" sz="1200">
                <a:latin typeface="Arial" charset="0"/>
              </a:rPr>
              <a:t> </a:t>
            </a:r>
          </a:p>
          <a:p>
            <a:pPr algn="ctr" eaLnBrk="0" hangingPunct="0"/>
            <a:endParaRPr lang="es-ES_tradnl" sz="1200">
              <a:latin typeface="Arial" charset="0"/>
            </a:endParaRPr>
          </a:p>
          <a:p>
            <a:pPr eaLnBrk="0" hangingPunct="0"/>
            <a:r>
              <a:rPr lang="es-ES_tradnl" sz="1200">
                <a:latin typeface="Arial" charset="0"/>
              </a:rPr>
              <a:t>presión ejercida por una fuerza de 1 N sobre una superficie de 1m</a:t>
            </a:r>
            <a:r>
              <a:rPr lang="es-ES_tradnl" sz="1200" baseline="30000">
                <a:latin typeface="Arial" charset="0"/>
              </a:rPr>
              <a:t>2</a:t>
            </a:r>
            <a:endParaRPr lang="es-ES" sz="1200">
              <a:latin typeface="Arial" charset="0"/>
            </a:endParaRPr>
          </a:p>
          <a:p>
            <a:pPr algn="ctr" eaLnBrk="0" hangingPunct="0"/>
            <a:r>
              <a:rPr lang="es-ES" sz="1200">
                <a:latin typeface="Arial" charset="0"/>
              </a:rPr>
              <a:t>                  </a:t>
            </a:r>
            <a:r>
              <a:rPr lang="es-ES_tradnl" sz="1200">
                <a:latin typeface="Arial" charset="0"/>
              </a:rPr>
              <a:t>               </a:t>
            </a:r>
            <a:r>
              <a:rPr lang="es-ES" sz="1200">
                <a:latin typeface="Arial" charset="0"/>
              </a:rPr>
              <a:t> </a:t>
            </a:r>
          </a:p>
        </p:txBody>
      </p:sp>
      <p:sp>
        <p:nvSpPr>
          <p:cNvPr id="199692" name="Rectangle 12" descr="Diagonal hacia abajo ancha"/>
          <p:cNvSpPr>
            <a:spLocks noChangeArrowheads="1"/>
          </p:cNvSpPr>
          <p:nvPr/>
        </p:nvSpPr>
        <p:spPr bwMode="auto">
          <a:xfrm>
            <a:off x="3352800" y="5638800"/>
            <a:ext cx="5562600" cy="284163"/>
          </a:xfrm>
          <a:prstGeom prst="rect">
            <a:avLst/>
          </a:prstGeom>
          <a:pattFill prst="wdDnDiag">
            <a:fgClr>
              <a:srgbClr val="99FFFD"/>
            </a:fgClr>
            <a:bgClr>
              <a:srgbClr val="FFFFFF"/>
            </a:bgClr>
          </a:pattFill>
          <a:ln w="9525">
            <a:solidFill>
              <a:schemeClr val="tx1"/>
            </a:solidFill>
            <a:miter lim="800000"/>
            <a:headEnd/>
            <a:tailEnd/>
          </a:ln>
          <a:effectLst/>
        </p:spPr>
        <p:txBody>
          <a:bodyPr anchor="ctr">
            <a:spAutoFit/>
          </a:bodyPr>
          <a:lstStyle/>
          <a:p>
            <a:pPr algn="ctr" eaLnBrk="0" hangingPunct="0"/>
            <a:r>
              <a:rPr lang="es-ES_tradnl" sz="1200" noProof="1"/>
              <a:t>1 atm = 13595 Kg/m</a:t>
            </a:r>
            <a:r>
              <a:rPr lang="es-ES_tradnl" sz="1200" baseline="30000" noProof="1"/>
              <a:t>3</a:t>
            </a:r>
            <a:r>
              <a:rPr lang="es-ES_tradnl" sz="1200" noProof="1"/>
              <a:t> . 9,8 N/Kg . 0,76 m = 101300 N/m</a:t>
            </a:r>
            <a:r>
              <a:rPr lang="es-ES_tradnl" sz="1200" baseline="30000" noProof="1"/>
              <a:t>2</a:t>
            </a:r>
            <a:r>
              <a:rPr lang="es-ES_tradnl" sz="1200" noProof="1"/>
              <a:t> = 101300 Pa</a:t>
            </a:r>
            <a:r>
              <a:rPr lang="es-ES" sz="1200"/>
              <a:t> = 760 mm Hg</a:t>
            </a:r>
          </a:p>
        </p:txBody>
      </p:sp>
      <p:sp>
        <p:nvSpPr>
          <p:cNvPr id="199693" name="Rectangle 13" descr="Diagonal hacia abajo ancha"/>
          <p:cNvSpPr>
            <a:spLocks noChangeArrowheads="1"/>
          </p:cNvSpPr>
          <p:nvPr/>
        </p:nvSpPr>
        <p:spPr bwMode="auto">
          <a:xfrm>
            <a:off x="1295400" y="5410200"/>
            <a:ext cx="1828800" cy="649288"/>
          </a:xfrm>
          <a:prstGeom prst="rect">
            <a:avLst/>
          </a:prstGeom>
          <a:pattFill prst="wdDnDiag">
            <a:fgClr>
              <a:srgbClr val="99FFFD"/>
            </a:fgClr>
            <a:bgClr>
              <a:srgbClr val="FFFFFF"/>
            </a:bgClr>
          </a:pattFill>
          <a:ln w="9525">
            <a:solidFill>
              <a:schemeClr val="tx1"/>
            </a:solidFill>
            <a:miter lim="800000"/>
            <a:headEnd/>
            <a:tailEnd/>
          </a:ln>
          <a:effectLst/>
        </p:spPr>
        <p:txBody>
          <a:bodyPr anchor="ctr">
            <a:spAutoFit/>
          </a:bodyPr>
          <a:lstStyle/>
          <a:p>
            <a:pPr eaLnBrk="0" hangingPunct="0"/>
            <a:r>
              <a:rPr lang="es-ES_tradnl" sz="1200" b="0" noProof="1">
                <a:latin typeface="Symbol" pitchFamily="18" charset="2"/>
              </a:rPr>
              <a:t>r</a:t>
            </a:r>
            <a:r>
              <a:rPr lang="es-ES_tradnl" sz="1200" b="0" baseline="-25000" noProof="1"/>
              <a:t>Hg</a:t>
            </a:r>
            <a:r>
              <a:rPr lang="es-ES_tradnl" sz="1200" b="0" noProof="1"/>
              <a:t> (0ºC) = 13595 Kg/m</a:t>
            </a:r>
            <a:r>
              <a:rPr lang="es-ES_tradnl" sz="1200" b="0" baseline="30000" noProof="1"/>
              <a:t>3</a:t>
            </a:r>
            <a:endParaRPr lang="es-ES_tradnl" sz="1200" b="0" noProof="1"/>
          </a:p>
          <a:p>
            <a:pPr eaLnBrk="0" hangingPunct="0"/>
            <a:r>
              <a:rPr lang="es-ES_tradnl" sz="1200" b="0" noProof="1"/>
              <a:t>h = 76 cm = 760 mm Hg             </a:t>
            </a:r>
            <a:endParaRPr lang="es-ES" sz="1200" b="0"/>
          </a:p>
          <a:p>
            <a:pPr eaLnBrk="0" hangingPunct="0"/>
            <a:r>
              <a:rPr lang="es-ES" sz="1200" b="0" noProof="1"/>
              <a:t>g = 9,8 m/s</a:t>
            </a:r>
            <a:r>
              <a:rPr lang="es-ES" sz="1200" b="0" baseline="30000" noProof="1"/>
              <a:t>2</a:t>
            </a:r>
            <a:r>
              <a:rPr lang="es-ES" sz="1200" b="0" noProof="1"/>
              <a:t> = 9,8 N/Kg</a:t>
            </a:r>
            <a:endParaRPr lang="es-ES" b="0"/>
          </a:p>
        </p:txBody>
      </p:sp>
      <p:sp>
        <p:nvSpPr>
          <p:cNvPr id="199694" name="Line 14"/>
          <p:cNvSpPr>
            <a:spLocks noChangeShapeType="1"/>
          </p:cNvSpPr>
          <p:nvPr/>
        </p:nvSpPr>
        <p:spPr bwMode="auto">
          <a:xfrm>
            <a:off x="1981200" y="1676400"/>
            <a:ext cx="5105400" cy="0"/>
          </a:xfrm>
          <a:prstGeom prst="line">
            <a:avLst/>
          </a:prstGeom>
          <a:noFill/>
          <a:ln w="19050">
            <a:solidFill>
              <a:schemeClr val="tx1"/>
            </a:solidFill>
            <a:miter lim="800000"/>
            <a:headEnd/>
            <a:tailEnd type="triangle" w="med" len="med"/>
          </a:ln>
          <a:effectLst/>
        </p:spPr>
        <p:txBody>
          <a:bodyPr wrap="none"/>
          <a:lstStyle/>
          <a:p>
            <a:endParaRPr lang="es-ES_tradnl"/>
          </a:p>
        </p:txBody>
      </p:sp>
      <p:grpSp>
        <p:nvGrpSpPr>
          <p:cNvPr id="199695" name="Group 15"/>
          <p:cNvGrpSpPr>
            <a:grpSpLocks/>
          </p:cNvGrpSpPr>
          <p:nvPr/>
        </p:nvGrpSpPr>
        <p:grpSpPr bwMode="auto">
          <a:xfrm>
            <a:off x="7239000" y="1219200"/>
            <a:ext cx="1600200" cy="739775"/>
            <a:chOff x="864" y="816"/>
            <a:chExt cx="720" cy="466"/>
          </a:xfrm>
        </p:grpSpPr>
        <p:sp>
          <p:nvSpPr>
            <p:cNvPr id="199696" name="Text Box 16" descr="Papel seda azul"/>
            <p:cNvSpPr txBox="1">
              <a:spLocks noChangeArrowheads="1"/>
            </p:cNvSpPr>
            <p:nvPr/>
          </p:nvSpPr>
          <p:spPr bwMode="auto">
            <a:xfrm>
              <a:off x="864" y="816"/>
              <a:ext cx="720" cy="466"/>
            </a:xfrm>
            <a:prstGeom prst="rect">
              <a:avLst/>
            </a:prstGeom>
            <a:blipFill dpi="0" rotWithShape="0">
              <a:blip r:embed="rId3"/>
              <a:srcRect/>
              <a:tile tx="0" ty="0" sx="100000" sy="100000" flip="none" algn="tl"/>
            </a:blipFill>
            <a:ln w="9525">
              <a:solidFill>
                <a:srgbClr val="000000"/>
              </a:solidFill>
              <a:miter lim="800000"/>
              <a:headEnd/>
              <a:tailEnd/>
            </a:ln>
            <a:effectLst>
              <a:outerShdw dist="107763" dir="2700000" algn="ctr" rotWithShape="0">
                <a:srgbClr val="808080"/>
              </a:outerShdw>
            </a:effectLst>
          </p:spPr>
          <p:txBody>
            <a:bodyPr>
              <a:spAutoFit/>
            </a:bodyPr>
            <a:lstStyle/>
            <a:p>
              <a:pPr eaLnBrk="0" hangingPunct="0"/>
              <a:r>
                <a:rPr lang="es-ES_tradnl" sz="1200" b="0" noProof="1"/>
                <a:t>          </a:t>
              </a:r>
              <a:r>
                <a:rPr lang="es-ES" sz="1200" b="0"/>
                <a:t>    </a:t>
              </a:r>
              <a:r>
                <a:rPr lang="es-ES" sz="1400" noProof="1">
                  <a:latin typeface="Arial" charset="0"/>
                </a:rPr>
                <a:t>fuerza    </a:t>
              </a:r>
              <a:endParaRPr lang="es-ES" sz="1400">
                <a:latin typeface="Arial" charset="0"/>
              </a:endParaRPr>
            </a:p>
            <a:p>
              <a:pPr eaLnBrk="0" hangingPunct="0"/>
              <a:r>
                <a:rPr lang="es-ES" sz="1400" noProof="1">
                  <a:latin typeface="Arial" charset="0"/>
                </a:rPr>
                <a:t>P =  </a:t>
              </a:r>
            </a:p>
            <a:p>
              <a:pPr eaLnBrk="0" hangingPunct="0"/>
              <a:r>
                <a:rPr lang="es-ES" sz="1400" noProof="1">
                  <a:latin typeface="Arial" charset="0"/>
                </a:rPr>
                <a:t>        superficie</a:t>
              </a:r>
              <a:r>
                <a:rPr lang="es-ES" sz="1200" b="0" noProof="1"/>
                <a:t>                                                                                    </a:t>
              </a:r>
              <a:endParaRPr lang="es-ES" sz="1200" b="0"/>
            </a:p>
          </p:txBody>
        </p:sp>
        <p:sp>
          <p:nvSpPr>
            <p:cNvPr id="199697" name="Line 17" descr="Papel seda azul"/>
            <p:cNvSpPr>
              <a:spLocks noChangeShapeType="1"/>
            </p:cNvSpPr>
            <p:nvPr/>
          </p:nvSpPr>
          <p:spPr bwMode="auto">
            <a:xfrm flipH="1">
              <a:off x="1152" y="1008"/>
              <a:ext cx="216" cy="0"/>
            </a:xfrm>
            <a:prstGeom prst="line">
              <a:avLst/>
            </a:prstGeom>
            <a:noFill/>
            <a:ln w="9525">
              <a:solidFill>
                <a:srgbClr val="000000"/>
              </a:solidFill>
              <a:round/>
              <a:headEnd/>
              <a:tailEnd/>
            </a:ln>
            <a:effectLst/>
          </p:spPr>
          <p:txBody>
            <a:bodyPr>
              <a:spAutoFit/>
            </a:bodyPr>
            <a:lstStyle/>
            <a:p>
              <a:endParaRPr lang="es-ES_tradnl"/>
            </a:p>
          </p:txBody>
        </p:sp>
      </p:grpSp>
      <p:sp>
        <p:nvSpPr>
          <p:cNvPr id="199698" name="Text Box 18"/>
          <p:cNvSpPr txBox="1">
            <a:spLocks noChangeArrowheads="1"/>
          </p:cNvSpPr>
          <p:nvPr/>
        </p:nvSpPr>
        <p:spPr bwMode="auto">
          <a:xfrm>
            <a:off x="2514600" y="1524000"/>
            <a:ext cx="4114800" cy="381000"/>
          </a:xfrm>
          <a:prstGeom prst="rect">
            <a:avLst/>
          </a:prstGeom>
          <a:solidFill>
            <a:srgbClr val="66FFFF"/>
          </a:solidFill>
          <a:ln w="9525">
            <a:solidFill>
              <a:srgbClr val="000000"/>
            </a:solidFill>
            <a:miter lim="800000"/>
            <a:headEnd/>
            <a:tailEnd/>
          </a:ln>
          <a:effectLst/>
        </p:spPr>
        <p:txBody>
          <a:bodyPr/>
          <a:lstStyle/>
          <a:p>
            <a:pPr eaLnBrk="0" hangingPunct="0"/>
            <a:r>
              <a:rPr lang="es-ES" sz="1400">
                <a:latin typeface="Arial" charset="0"/>
              </a:rPr>
              <a:t>fuerza que actúa sobre la unidad de superficie</a:t>
            </a:r>
          </a:p>
        </p:txBody>
      </p:sp>
      <p:sp>
        <p:nvSpPr>
          <p:cNvPr id="199699" name="AutoShape 19"/>
          <p:cNvSpPr>
            <a:spLocks noChangeArrowheads="1"/>
          </p:cNvSpPr>
          <p:nvPr/>
        </p:nvSpPr>
        <p:spPr bwMode="auto">
          <a:xfrm>
            <a:off x="457200" y="1295400"/>
            <a:ext cx="1600200" cy="609600"/>
          </a:xfrm>
          <a:prstGeom prst="bevel">
            <a:avLst>
              <a:gd name="adj" fmla="val 12500"/>
            </a:avLst>
          </a:prstGeom>
          <a:gradFill rotWithShape="0">
            <a:gsLst>
              <a:gs pos="0">
                <a:srgbClr val="00DCA2"/>
              </a:gs>
              <a:gs pos="50000">
                <a:srgbClr val="00DCA2">
                  <a:gamma/>
                  <a:tint val="0"/>
                  <a:invGamma/>
                </a:srgbClr>
              </a:gs>
              <a:gs pos="100000">
                <a:srgbClr val="00DCA2"/>
              </a:gs>
            </a:gsLst>
            <a:lin ang="5400000" scaled="1"/>
          </a:gradFill>
          <a:ln w="9525">
            <a:solidFill>
              <a:schemeClr val="tx1"/>
            </a:solidFill>
            <a:miter lim="800000"/>
            <a:headEnd/>
            <a:tailEnd/>
          </a:ln>
          <a:effectLst/>
        </p:spPr>
        <p:txBody>
          <a:bodyPr wrap="none" anchor="ctr"/>
          <a:lstStyle/>
          <a:p>
            <a:pPr algn="ctr"/>
            <a:r>
              <a:rPr lang="es-ES" sz="1400">
                <a:latin typeface="Arial" charset="0"/>
              </a:rPr>
              <a:t>Presión</a:t>
            </a:r>
            <a:endParaRPr lang="es-ES" sz="1200" b="0">
              <a:latin typeface="Arial" charset="0"/>
            </a:endParaRPr>
          </a:p>
        </p:txBody>
      </p:sp>
      <p:sp>
        <p:nvSpPr>
          <p:cNvPr id="199700" name="Rectangle 20"/>
          <p:cNvSpPr>
            <a:spLocks noChangeArrowheads="1"/>
          </p:cNvSpPr>
          <p:nvPr/>
        </p:nvSpPr>
        <p:spPr bwMode="auto">
          <a:xfrm>
            <a:off x="228600" y="3962400"/>
            <a:ext cx="4572000" cy="1196975"/>
          </a:xfrm>
          <a:prstGeom prst="rect">
            <a:avLst/>
          </a:prstGeom>
          <a:gradFill rotWithShape="0">
            <a:gsLst>
              <a:gs pos="0">
                <a:srgbClr val="00CBC6"/>
              </a:gs>
              <a:gs pos="50000">
                <a:srgbClr val="00CBC6">
                  <a:gamma/>
                  <a:tint val="23529"/>
                  <a:invGamma/>
                </a:srgbClr>
              </a:gs>
              <a:gs pos="100000">
                <a:srgbClr val="00CBC6"/>
              </a:gs>
            </a:gsLst>
            <a:lin ang="18900000" scaled="1"/>
          </a:gradFill>
          <a:ln w="9525">
            <a:solidFill>
              <a:schemeClr val="tx1"/>
            </a:solidFill>
            <a:miter lim="800000"/>
            <a:headEnd/>
            <a:tailEnd/>
          </a:ln>
          <a:effectLst/>
        </p:spPr>
        <p:txBody>
          <a:bodyPr anchor="ctr">
            <a:spAutoFit/>
          </a:bodyPr>
          <a:lstStyle/>
          <a:p>
            <a:pPr algn="ctr" eaLnBrk="0" hangingPunct="0"/>
            <a:endParaRPr lang="es-ES_tradnl" sz="1200">
              <a:latin typeface="Arial" charset="0"/>
            </a:endParaRPr>
          </a:p>
          <a:p>
            <a:pPr algn="ctr" eaLnBrk="0" hangingPunct="0"/>
            <a:r>
              <a:rPr lang="es-ES" sz="1200">
                <a:latin typeface="Arial" charset="0"/>
              </a:rPr>
              <a:t>También es frecuente como unidad de presión la atmósfera ( atm</a:t>
            </a:r>
            <a:r>
              <a:rPr lang="es-ES_tradnl" sz="1200">
                <a:latin typeface="Arial" charset="0"/>
              </a:rPr>
              <a:t> </a:t>
            </a:r>
            <a:r>
              <a:rPr lang="es-ES" sz="1200">
                <a:latin typeface="Arial" charset="0"/>
              </a:rPr>
              <a:t>)</a:t>
            </a:r>
          </a:p>
          <a:p>
            <a:pPr algn="ctr" eaLnBrk="0" hangingPunct="0"/>
            <a:r>
              <a:rPr lang="es-ES" sz="1200">
                <a:latin typeface="Arial" charset="0"/>
              </a:rPr>
              <a:t>1 atm es la presión ejercida por una columna de mercurio de 760 cm de altura y 1cm</a:t>
            </a:r>
            <a:r>
              <a:rPr lang="es-ES" sz="1200" baseline="30000">
                <a:latin typeface="Arial" charset="0"/>
              </a:rPr>
              <a:t>2</a:t>
            </a:r>
            <a:r>
              <a:rPr lang="es-ES" sz="1200">
                <a:latin typeface="Arial" charset="0"/>
              </a:rPr>
              <a:t> de sección a 0ºC</a:t>
            </a:r>
            <a:endParaRPr lang="es-ES_tradnl" sz="1200">
              <a:latin typeface="Arial" charset="0"/>
            </a:endParaRPr>
          </a:p>
          <a:p>
            <a:pPr algn="ctr" eaLnBrk="0" hangingPunct="0"/>
            <a:endParaRPr lang="es-ES" sz="1200" b="0">
              <a:latin typeface="Arial" charset="0"/>
            </a:endParaRPr>
          </a:p>
        </p:txBody>
      </p:sp>
      <p:sp>
        <p:nvSpPr>
          <p:cNvPr id="199701" name="AutoShape 21" descr="Esferas"/>
          <p:cNvSpPr>
            <a:spLocks noChangeArrowheads="1"/>
          </p:cNvSpPr>
          <p:nvPr/>
        </p:nvSpPr>
        <p:spPr bwMode="auto">
          <a:xfrm>
            <a:off x="1371600" y="3124200"/>
            <a:ext cx="2590800" cy="914400"/>
          </a:xfrm>
          <a:prstGeom prst="hexagon">
            <a:avLst>
              <a:gd name="adj" fmla="val 70833"/>
              <a:gd name="vf" fmla="val 115470"/>
            </a:avLst>
          </a:prstGeom>
          <a:pattFill prst="sphere">
            <a:fgClr>
              <a:srgbClr val="00CBC6"/>
            </a:fgClr>
            <a:bgClr>
              <a:srgbClr val="FFFFFF"/>
            </a:bgClr>
          </a:pattFill>
          <a:ln w="9525">
            <a:solidFill>
              <a:schemeClr val="tx1"/>
            </a:solidFill>
            <a:miter lim="800000"/>
            <a:headEnd/>
            <a:tailEnd/>
          </a:ln>
          <a:effectLst/>
        </p:spPr>
        <p:txBody>
          <a:bodyPr wrap="none" anchor="ctr"/>
          <a:lstStyle/>
          <a:p>
            <a:pPr algn="ctr"/>
            <a:r>
              <a:rPr lang="es-ES" sz="1600">
                <a:latin typeface="Arial" charset="0"/>
              </a:rPr>
              <a:t>UNIDADES</a:t>
            </a:r>
          </a:p>
        </p:txBody>
      </p:sp>
      <p:grpSp>
        <p:nvGrpSpPr>
          <p:cNvPr id="199702" name="Group 22"/>
          <p:cNvGrpSpPr>
            <a:grpSpLocks/>
          </p:cNvGrpSpPr>
          <p:nvPr/>
        </p:nvGrpSpPr>
        <p:grpSpPr bwMode="auto">
          <a:xfrm>
            <a:off x="5638800" y="2438400"/>
            <a:ext cx="3200400" cy="685800"/>
            <a:chOff x="3408" y="1296"/>
            <a:chExt cx="2016" cy="432"/>
          </a:xfrm>
        </p:grpSpPr>
        <p:sp>
          <p:nvSpPr>
            <p:cNvPr id="199703" name="Rectangle 23" descr="Papel seda azul"/>
            <p:cNvSpPr>
              <a:spLocks noChangeArrowheads="1"/>
            </p:cNvSpPr>
            <p:nvPr/>
          </p:nvSpPr>
          <p:spPr bwMode="auto">
            <a:xfrm>
              <a:off x="3408" y="1296"/>
              <a:ext cx="2016" cy="432"/>
            </a:xfrm>
            <a:prstGeom prst="rect">
              <a:avLst/>
            </a:prstGeom>
            <a:blipFill dpi="0" rotWithShape="0">
              <a:blip r:embed="rId3"/>
              <a:srcRect/>
              <a:tile tx="0" ty="0" sx="100000" sy="100000" flip="none" algn="tl"/>
            </a:blipFill>
            <a:ln w="9525">
              <a:solidFill>
                <a:schemeClr val="tx1"/>
              </a:solidFill>
              <a:miter lim="800000"/>
              <a:headEnd/>
              <a:tailEnd/>
            </a:ln>
            <a:effectLst/>
          </p:spPr>
          <p:txBody>
            <a:bodyPr wrap="none" anchor="ctr"/>
            <a:lstStyle/>
            <a:p>
              <a:pPr algn="ctr" eaLnBrk="0" hangingPunct="0"/>
              <a:r>
                <a:rPr lang="es-ES_tradnl" sz="1200">
                  <a:latin typeface="Arial" charset="0"/>
                </a:rPr>
                <a:t>                     </a:t>
              </a:r>
              <a:r>
                <a:rPr lang="es-ES" sz="1200">
                  <a:latin typeface="Arial" charset="0"/>
                </a:rPr>
                <a:t>N         Kg . m .</a:t>
              </a:r>
              <a:r>
                <a:rPr lang="es-ES" sz="1200" baseline="30000">
                  <a:latin typeface="Arial" charset="0"/>
                </a:rPr>
                <a:t> </a:t>
              </a:r>
              <a:r>
                <a:rPr lang="es-ES" sz="1200">
                  <a:latin typeface="Arial" charset="0"/>
                </a:rPr>
                <a:t>s</a:t>
              </a:r>
              <a:r>
                <a:rPr lang="es-ES" sz="1200" baseline="30000">
                  <a:latin typeface="Arial" charset="0"/>
                </a:rPr>
                <a:t>-2</a:t>
              </a:r>
              <a:r>
                <a:rPr lang="es-ES" sz="1200">
                  <a:latin typeface="Arial" charset="0"/>
                </a:rPr>
                <a:t>        Kg . s</a:t>
              </a:r>
              <a:r>
                <a:rPr lang="es-ES" sz="1200" baseline="30000">
                  <a:latin typeface="Arial" charset="0"/>
                </a:rPr>
                <a:t>-2</a:t>
              </a:r>
              <a:endParaRPr lang="es-ES" sz="1200">
                <a:latin typeface="Arial" charset="0"/>
              </a:endParaRPr>
            </a:p>
            <a:p>
              <a:pPr algn="ctr" eaLnBrk="0" hangingPunct="0"/>
              <a:r>
                <a:rPr lang="es-ES" sz="1200">
                  <a:latin typeface="Arial" charset="0"/>
                </a:rPr>
                <a:t>Pascal =            =                      =               </a:t>
              </a:r>
            </a:p>
            <a:p>
              <a:pPr algn="ctr" eaLnBrk="0" hangingPunct="0"/>
              <a:r>
                <a:rPr lang="es-ES" sz="1200">
                  <a:latin typeface="Arial" charset="0"/>
                </a:rPr>
                <a:t>             </a:t>
              </a:r>
              <a:r>
                <a:rPr lang="es-ES_tradnl" sz="1200">
                  <a:latin typeface="Arial" charset="0"/>
                </a:rPr>
                <a:t>  </a:t>
              </a:r>
              <a:r>
                <a:rPr lang="es-ES" sz="1200">
                  <a:latin typeface="Arial" charset="0"/>
                </a:rPr>
                <a:t>m</a:t>
              </a:r>
              <a:r>
                <a:rPr lang="es-ES" sz="1200" baseline="30000">
                  <a:latin typeface="Arial" charset="0"/>
                </a:rPr>
                <a:t>2</a:t>
              </a:r>
              <a:r>
                <a:rPr lang="es-ES" sz="1200">
                  <a:latin typeface="Arial" charset="0"/>
                </a:rPr>
                <a:t>             m</a:t>
              </a:r>
              <a:r>
                <a:rPr lang="es-ES" sz="1200" baseline="30000">
                  <a:latin typeface="Arial" charset="0"/>
                </a:rPr>
                <a:t>2</a:t>
              </a:r>
              <a:r>
                <a:rPr lang="es-ES" sz="1200">
                  <a:latin typeface="Arial" charset="0"/>
                </a:rPr>
                <a:t>                  m</a:t>
              </a:r>
              <a:endParaRPr lang="es-ES" sz="1200" b="0">
                <a:latin typeface="Arial" charset="0"/>
              </a:endParaRPr>
            </a:p>
          </p:txBody>
        </p:sp>
        <p:sp>
          <p:nvSpPr>
            <p:cNvPr id="199704" name="Line 24" descr="Papel seda azul"/>
            <p:cNvSpPr>
              <a:spLocks noChangeShapeType="1"/>
            </p:cNvSpPr>
            <p:nvPr/>
          </p:nvSpPr>
          <p:spPr bwMode="auto">
            <a:xfrm flipH="1">
              <a:off x="3936" y="1488"/>
              <a:ext cx="240" cy="0"/>
            </a:xfrm>
            <a:prstGeom prst="line">
              <a:avLst/>
            </a:prstGeom>
            <a:noFill/>
            <a:ln w="9525">
              <a:solidFill>
                <a:schemeClr val="tx1"/>
              </a:solidFill>
              <a:miter lim="800000"/>
              <a:headEnd/>
              <a:tailEnd/>
            </a:ln>
            <a:effectLst/>
          </p:spPr>
          <p:txBody>
            <a:bodyPr wrap="none"/>
            <a:lstStyle/>
            <a:p>
              <a:endParaRPr lang="es-ES_tradnl"/>
            </a:p>
          </p:txBody>
        </p:sp>
        <p:sp>
          <p:nvSpPr>
            <p:cNvPr id="199705" name="Line 25" descr="Papel seda azul"/>
            <p:cNvSpPr>
              <a:spLocks noChangeShapeType="1"/>
            </p:cNvSpPr>
            <p:nvPr/>
          </p:nvSpPr>
          <p:spPr bwMode="auto">
            <a:xfrm>
              <a:off x="4368" y="1488"/>
              <a:ext cx="432" cy="0"/>
            </a:xfrm>
            <a:prstGeom prst="line">
              <a:avLst/>
            </a:prstGeom>
            <a:noFill/>
            <a:ln w="9525">
              <a:solidFill>
                <a:schemeClr val="tx1"/>
              </a:solidFill>
              <a:miter lim="800000"/>
              <a:headEnd/>
              <a:tailEnd/>
            </a:ln>
            <a:effectLst/>
          </p:spPr>
          <p:txBody>
            <a:bodyPr wrap="none"/>
            <a:lstStyle/>
            <a:p>
              <a:endParaRPr lang="es-ES_tradnl"/>
            </a:p>
          </p:txBody>
        </p:sp>
        <p:sp>
          <p:nvSpPr>
            <p:cNvPr id="199706" name="Line 26" descr="Papel seda azul"/>
            <p:cNvSpPr>
              <a:spLocks noChangeShapeType="1"/>
            </p:cNvSpPr>
            <p:nvPr/>
          </p:nvSpPr>
          <p:spPr bwMode="auto">
            <a:xfrm>
              <a:off x="4992" y="1488"/>
              <a:ext cx="336" cy="0"/>
            </a:xfrm>
            <a:prstGeom prst="line">
              <a:avLst/>
            </a:prstGeom>
            <a:noFill/>
            <a:ln w="9525">
              <a:solidFill>
                <a:schemeClr val="tx1"/>
              </a:solidFill>
              <a:miter lim="800000"/>
              <a:headEnd/>
              <a:tailEnd/>
            </a:ln>
            <a:effectLst/>
          </p:spPr>
          <p:txBody>
            <a:bodyPr wrap="none"/>
            <a:lstStyle/>
            <a:p>
              <a:endParaRPr lang="es-ES_tradnl"/>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a:xfrm>
            <a:off x="1219200" y="381000"/>
            <a:ext cx="7010400" cy="762000"/>
          </a:xfrm>
          <a:solidFill>
            <a:srgbClr val="0FFFFF"/>
          </a:solidFill>
          <a:ln w="28575">
            <a:solidFill>
              <a:schemeClr val="tx1"/>
            </a:solidFill>
          </a:ln>
        </p:spPr>
        <p:txBody>
          <a:bodyPr/>
          <a:lstStyle/>
          <a:p>
            <a:pPr algn="ctr"/>
            <a:r>
              <a:rPr lang="es-ES" sz="2400" dirty="0">
                <a:solidFill>
                  <a:srgbClr val="0033CC"/>
                </a:solidFill>
                <a:hlinkClick r:id="rId2"/>
              </a:rPr>
              <a:t>Estática de </a:t>
            </a:r>
            <a:r>
              <a:rPr lang="es-ES" sz="2400" dirty="0" err="1">
                <a:solidFill>
                  <a:srgbClr val="0033CC"/>
                </a:solidFill>
                <a:hlinkClick r:id="rId2"/>
              </a:rPr>
              <a:t>Fluidos.</a:t>
            </a:r>
            <a:r>
              <a:rPr lang="es-ES" sz="2400" dirty="0" err="1">
                <a:solidFill>
                  <a:srgbClr val="0033CC"/>
                </a:solidFill>
              </a:rPr>
              <a:t>Ecuación</a:t>
            </a:r>
            <a:r>
              <a:rPr lang="es-ES" sz="2400" dirty="0">
                <a:solidFill>
                  <a:srgbClr val="0033CC"/>
                </a:solidFill>
              </a:rPr>
              <a:t> Fundamental </a:t>
            </a:r>
            <a:r>
              <a:rPr lang="es-ES_tradnl" sz="2400" dirty="0">
                <a:solidFill>
                  <a:srgbClr val="0033CC"/>
                </a:solidFill>
              </a:rPr>
              <a:t>d</a:t>
            </a:r>
            <a:r>
              <a:rPr lang="es-ES" sz="2400" dirty="0">
                <a:solidFill>
                  <a:srgbClr val="0033CC"/>
                </a:solidFill>
              </a:rPr>
              <a:t>e </a:t>
            </a:r>
            <a:r>
              <a:rPr lang="es-ES_tradnl" sz="2400" dirty="0">
                <a:solidFill>
                  <a:srgbClr val="0033CC"/>
                </a:solidFill>
              </a:rPr>
              <a:t>la </a:t>
            </a:r>
            <a:r>
              <a:rPr lang="es-ES" sz="2400" dirty="0">
                <a:solidFill>
                  <a:srgbClr val="0033CC"/>
                </a:solidFill>
              </a:rPr>
              <a:t>Hidrostática</a:t>
            </a:r>
          </a:p>
        </p:txBody>
      </p:sp>
      <p:grpSp>
        <p:nvGrpSpPr>
          <p:cNvPr id="200707" name="Group 3"/>
          <p:cNvGrpSpPr>
            <a:grpSpLocks/>
          </p:cNvGrpSpPr>
          <p:nvPr/>
        </p:nvGrpSpPr>
        <p:grpSpPr bwMode="auto">
          <a:xfrm>
            <a:off x="1066800" y="1371600"/>
            <a:ext cx="2514600" cy="1009650"/>
            <a:chOff x="1056" y="864"/>
            <a:chExt cx="1584" cy="636"/>
          </a:xfrm>
        </p:grpSpPr>
        <p:sp>
          <p:nvSpPr>
            <p:cNvPr id="200708" name="Rectangle 4"/>
            <p:cNvSpPr>
              <a:spLocks noChangeArrowheads="1"/>
            </p:cNvSpPr>
            <p:nvPr/>
          </p:nvSpPr>
          <p:spPr bwMode="auto">
            <a:xfrm>
              <a:off x="1056" y="1020"/>
              <a:ext cx="1584" cy="468"/>
            </a:xfrm>
            <a:prstGeom prst="rect">
              <a:avLst/>
            </a:prstGeom>
            <a:gradFill rotWithShape="0">
              <a:gsLst>
                <a:gs pos="0">
                  <a:srgbClr val="FFFFFF"/>
                </a:gs>
                <a:gs pos="100000">
                  <a:srgbClr val="67B3FF"/>
                </a:gs>
              </a:gsLst>
              <a:lin ang="5400000" scaled="1"/>
            </a:gradFill>
            <a:ln w="9525">
              <a:solidFill>
                <a:srgbClr val="000000"/>
              </a:solidFill>
              <a:miter lim="800000"/>
              <a:headEnd/>
              <a:tailEnd/>
            </a:ln>
          </p:spPr>
          <p:txBody>
            <a:bodyPr/>
            <a:lstStyle/>
            <a:p>
              <a:endParaRPr lang="es-ES_tradnl"/>
            </a:p>
          </p:txBody>
        </p:sp>
        <p:sp>
          <p:nvSpPr>
            <p:cNvPr id="200709" name="Line 5"/>
            <p:cNvSpPr>
              <a:spLocks noChangeShapeType="1"/>
            </p:cNvSpPr>
            <p:nvPr/>
          </p:nvSpPr>
          <p:spPr bwMode="auto">
            <a:xfrm>
              <a:off x="1632" y="942"/>
              <a:ext cx="0" cy="78"/>
            </a:xfrm>
            <a:prstGeom prst="line">
              <a:avLst/>
            </a:prstGeom>
            <a:noFill/>
            <a:ln w="9525">
              <a:solidFill>
                <a:srgbClr val="000000"/>
              </a:solidFill>
              <a:round/>
              <a:headEnd/>
              <a:tailEnd/>
            </a:ln>
          </p:spPr>
          <p:txBody>
            <a:bodyPr/>
            <a:lstStyle/>
            <a:p>
              <a:endParaRPr lang="es-ES_tradnl"/>
            </a:p>
          </p:txBody>
        </p:sp>
        <p:sp>
          <p:nvSpPr>
            <p:cNvPr id="200710" name="Line 6"/>
            <p:cNvSpPr>
              <a:spLocks noChangeShapeType="1"/>
            </p:cNvSpPr>
            <p:nvPr/>
          </p:nvSpPr>
          <p:spPr bwMode="auto">
            <a:xfrm>
              <a:off x="2064" y="942"/>
              <a:ext cx="0" cy="78"/>
            </a:xfrm>
            <a:prstGeom prst="line">
              <a:avLst/>
            </a:prstGeom>
            <a:noFill/>
            <a:ln w="9525">
              <a:solidFill>
                <a:srgbClr val="000000"/>
              </a:solidFill>
              <a:round/>
              <a:headEnd/>
              <a:tailEnd/>
            </a:ln>
          </p:spPr>
          <p:txBody>
            <a:bodyPr/>
            <a:lstStyle/>
            <a:p>
              <a:endParaRPr lang="es-ES_tradnl"/>
            </a:p>
          </p:txBody>
        </p:sp>
        <p:sp>
          <p:nvSpPr>
            <p:cNvPr id="200711" name="Line 7"/>
            <p:cNvSpPr>
              <a:spLocks noChangeShapeType="1"/>
            </p:cNvSpPr>
            <p:nvPr/>
          </p:nvSpPr>
          <p:spPr bwMode="auto">
            <a:xfrm>
              <a:off x="1872" y="864"/>
              <a:ext cx="0" cy="156"/>
            </a:xfrm>
            <a:prstGeom prst="line">
              <a:avLst/>
            </a:prstGeom>
            <a:noFill/>
            <a:ln w="9525">
              <a:solidFill>
                <a:srgbClr val="000000"/>
              </a:solidFill>
              <a:round/>
              <a:headEnd/>
              <a:tailEnd type="triangle" w="med" len="med"/>
            </a:ln>
          </p:spPr>
          <p:txBody>
            <a:bodyPr/>
            <a:lstStyle/>
            <a:p>
              <a:endParaRPr lang="es-ES_tradnl"/>
            </a:p>
          </p:txBody>
        </p:sp>
        <p:sp>
          <p:nvSpPr>
            <p:cNvPr id="200712" name="Line 8"/>
            <p:cNvSpPr>
              <a:spLocks noChangeShapeType="1"/>
            </p:cNvSpPr>
            <p:nvPr/>
          </p:nvSpPr>
          <p:spPr bwMode="auto">
            <a:xfrm>
              <a:off x="2208" y="1254"/>
              <a:ext cx="432" cy="0"/>
            </a:xfrm>
            <a:prstGeom prst="line">
              <a:avLst/>
            </a:prstGeom>
            <a:noFill/>
            <a:ln w="9525">
              <a:solidFill>
                <a:srgbClr val="000000"/>
              </a:solidFill>
              <a:round/>
              <a:headEnd/>
              <a:tailEnd type="triangle" w="med" len="med"/>
            </a:ln>
          </p:spPr>
          <p:txBody>
            <a:bodyPr/>
            <a:lstStyle/>
            <a:p>
              <a:endParaRPr lang="es-ES_tradnl"/>
            </a:p>
          </p:txBody>
        </p:sp>
        <p:sp>
          <p:nvSpPr>
            <p:cNvPr id="200713" name="Line 9"/>
            <p:cNvSpPr>
              <a:spLocks noChangeShapeType="1"/>
            </p:cNvSpPr>
            <p:nvPr/>
          </p:nvSpPr>
          <p:spPr bwMode="auto">
            <a:xfrm flipH="1">
              <a:off x="1056" y="1254"/>
              <a:ext cx="432" cy="0"/>
            </a:xfrm>
            <a:prstGeom prst="line">
              <a:avLst/>
            </a:prstGeom>
            <a:noFill/>
            <a:ln w="9525">
              <a:solidFill>
                <a:srgbClr val="000000"/>
              </a:solidFill>
              <a:round/>
              <a:headEnd/>
              <a:tailEnd type="triangle" w="med" len="med"/>
            </a:ln>
          </p:spPr>
          <p:txBody>
            <a:bodyPr/>
            <a:lstStyle/>
            <a:p>
              <a:endParaRPr lang="es-ES_tradnl"/>
            </a:p>
          </p:txBody>
        </p:sp>
        <p:sp>
          <p:nvSpPr>
            <p:cNvPr id="200714" name="Line 10"/>
            <p:cNvSpPr>
              <a:spLocks noChangeShapeType="1"/>
            </p:cNvSpPr>
            <p:nvPr/>
          </p:nvSpPr>
          <p:spPr bwMode="auto">
            <a:xfrm>
              <a:off x="1872" y="1344"/>
              <a:ext cx="0" cy="156"/>
            </a:xfrm>
            <a:prstGeom prst="line">
              <a:avLst/>
            </a:prstGeom>
            <a:noFill/>
            <a:ln w="9525">
              <a:solidFill>
                <a:srgbClr val="000000"/>
              </a:solidFill>
              <a:round/>
              <a:headEnd/>
              <a:tailEnd type="triangle" w="med" len="med"/>
            </a:ln>
          </p:spPr>
          <p:txBody>
            <a:bodyPr/>
            <a:lstStyle/>
            <a:p>
              <a:endParaRPr lang="es-ES_tradnl"/>
            </a:p>
          </p:txBody>
        </p:sp>
      </p:grpSp>
      <p:sp>
        <p:nvSpPr>
          <p:cNvPr id="200715" name="Text Box 11"/>
          <p:cNvSpPr txBox="1">
            <a:spLocks noChangeArrowheads="1"/>
          </p:cNvSpPr>
          <p:nvPr/>
        </p:nvSpPr>
        <p:spPr bwMode="auto">
          <a:xfrm>
            <a:off x="304800" y="2667000"/>
            <a:ext cx="4038600" cy="466725"/>
          </a:xfrm>
          <a:prstGeom prst="rect">
            <a:avLst/>
          </a:prstGeom>
          <a:solidFill>
            <a:srgbClr val="A1D0FB"/>
          </a:solidFill>
          <a:ln w="9525">
            <a:solidFill>
              <a:srgbClr val="000000"/>
            </a:solidFill>
            <a:miter lim="800000"/>
            <a:headEnd/>
            <a:tailEnd/>
          </a:ln>
          <a:effectLst>
            <a:outerShdw dist="107763" dir="2700000" algn="ctr" rotWithShape="0">
              <a:srgbClr val="808080"/>
            </a:outerShdw>
          </a:effectLst>
        </p:spPr>
        <p:txBody>
          <a:bodyPr>
            <a:spAutoFit/>
          </a:bodyPr>
          <a:lstStyle/>
          <a:p>
            <a:r>
              <a:rPr lang="es-ES_tradnl" sz="1200">
                <a:latin typeface="Arial" charset="0"/>
              </a:rPr>
              <a:t>presión  en un punto del fluido es la fuerza ejercida por unidad de superficie en el punto considerado.</a:t>
            </a:r>
            <a:endParaRPr lang="es-ES_tradnl">
              <a:latin typeface="Arial" charset="0"/>
            </a:endParaRPr>
          </a:p>
        </p:txBody>
      </p:sp>
      <p:sp>
        <p:nvSpPr>
          <p:cNvPr id="200716" name="Rectangle 12"/>
          <p:cNvSpPr>
            <a:spLocks noChangeArrowheads="1"/>
          </p:cNvSpPr>
          <p:nvPr/>
        </p:nvSpPr>
        <p:spPr bwMode="auto">
          <a:xfrm>
            <a:off x="685800" y="4724400"/>
            <a:ext cx="2971800" cy="1257300"/>
          </a:xfrm>
          <a:prstGeom prst="rect">
            <a:avLst/>
          </a:prstGeom>
          <a:solidFill>
            <a:srgbClr val="FFD1F3"/>
          </a:solidFill>
          <a:ln w="9525">
            <a:solidFill>
              <a:srgbClr val="000000"/>
            </a:solidFill>
            <a:miter lim="800000"/>
            <a:headEnd/>
            <a:tailEnd/>
          </a:ln>
        </p:spPr>
        <p:txBody>
          <a:bodyPr/>
          <a:lstStyle/>
          <a:p>
            <a:endParaRPr lang="es-ES_tradnl"/>
          </a:p>
        </p:txBody>
      </p:sp>
      <p:sp>
        <p:nvSpPr>
          <p:cNvPr id="200717" name="Line 13"/>
          <p:cNvSpPr>
            <a:spLocks noChangeShapeType="1"/>
          </p:cNvSpPr>
          <p:nvPr/>
        </p:nvSpPr>
        <p:spPr bwMode="auto">
          <a:xfrm>
            <a:off x="685800" y="4495800"/>
            <a:ext cx="0" cy="228600"/>
          </a:xfrm>
          <a:prstGeom prst="line">
            <a:avLst/>
          </a:prstGeom>
          <a:noFill/>
          <a:ln w="9525">
            <a:solidFill>
              <a:srgbClr val="000000"/>
            </a:solidFill>
            <a:round/>
            <a:headEnd/>
            <a:tailEnd/>
          </a:ln>
        </p:spPr>
        <p:txBody>
          <a:bodyPr/>
          <a:lstStyle/>
          <a:p>
            <a:endParaRPr lang="es-ES_tradnl"/>
          </a:p>
        </p:txBody>
      </p:sp>
      <p:sp>
        <p:nvSpPr>
          <p:cNvPr id="200718" name="Line 14"/>
          <p:cNvSpPr>
            <a:spLocks noChangeShapeType="1"/>
          </p:cNvSpPr>
          <p:nvPr/>
        </p:nvSpPr>
        <p:spPr bwMode="auto">
          <a:xfrm>
            <a:off x="3657600" y="4495800"/>
            <a:ext cx="0" cy="228600"/>
          </a:xfrm>
          <a:prstGeom prst="line">
            <a:avLst/>
          </a:prstGeom>
          <a:noFill/>
          <a:ln w="9525">
            <a:solidFill>
              <a:srgbClr val="000000"/>
            </a:solidFill>
            <a:round/>
            <a:headEnd/>
            <a:tailEnd/>
          </a:ln>
        </p:spPr>
        <p:txBody>
          <a:bodyPr/>
          <a:lstStyle/>
          <a:p>
            <a:endParaRPr lang="es-ES_tradnl"/>
          </a:p>
        </p:txBody>
      </p:sp>
      <p:sp>
        <p:nvSpPr>
          <p:cNvPr id="200719" name="Text Box 15"/>
          <p:cNvSpPr txBox="1">
            <a:spLocks noChangeArrowheads="1"/>
          </p:cNvSpPr>
          <p:nvPr/>
        </p:nvSpPr>
        <p:spPr bwMode="auto">
          <a:xfrm>
            <a:off x="1485900" y="5029200"/>
            <a:ext cx="342900" cy="228600"/>
          </a:xfrm>
          <a:prstGeom prst="rect">
            <a:avLst/>
          </a:prstGeom>
          <a:solidFill>
            <a:srgbClr val="FFFFFF"/>
          </a:solidFill>
          <a:ln w="9525">
            <a:noFill/>
            <a:miter lim="800000"/>
            <a:headEnd/>
            <a:tailEnd/>
          </a:ln>
        </p:spPr>
        <p:txBody>
          <a:bodyPr/>
          <a:lstStyle/>
          <a:p>
            <a:r>
              <a:rPr lang="es-ES_tradnl" sz="1000" b="0"/>
              <a:t>B</a:t>
            </a:r>
            <a:endParaRPr lang="es-ES" sz="1000" b="0"/>
          </a:p>
          <a:p>
            <a:pPr eaLnBrk="0" hangingPunct="0"/>
            <a:endParaRPr lang="es-ES" b="0"/>
          </a:p>
        </p:txBody>
      </p:sp>
      <p:sp>
        <p:nvSpPr>
          <p:cNvPr id="200720" name="Text Box 16"/>
          <p:cNvSpPr txBox="1">
            <a:spLocks noChangeArrowheads="1"/>
          </p:cNvSpPr>
          <p:nvPr/>
        </p:nvSpPr>
        <p:spPr bwMode="auto">
          <a:xfrm>
            <a:off x="1485900" y="5715000"/>
            <a:ext cx="342900" cy="228600"/>
          </a:xfrm>
          <a:prstGeom prst="rect">
            <a:avLst/>
          </a:prstGeom>
          <a:solidFill>
            <a:srgbClr val="FFFFFF"/>
          </a:solidFill>
          <a:ln w="9525">
            <a:noFill/>
            <a:miter lim="800000"/>
            <a:headEnd/>
            <a:tailEnd/>
          </a:ln>
        </p:spPr>
        <p:txBody>
          <a:bodyPr/>
          <a:lstStyle/>
          <a:p>
            <a:r>
              <a:rPr lang="es-ES_tradnl" sz="1000" b="0"/>
              <a:t>A</a:t>
            </a:r>
            <a:endParaRPr lang="es-ES" sz="1000" b="0"/>
          </a:p>
          <a:p>
            <a:pPr eaLnBrk="0" hangingPunct="0"/>
            <a:endParaRPr lang="es-ES" b="0"/>
          </a:p>
        </p:txBody>
      </p:sp>
      <p:sp>
        <p:nvSpPr>
          <p:cNvPr id="200721" name="Text Box 17"/>
          <p:cNvSpPr txBox="1">
            <a:spLocks noChangeArrowheads="1"/>
          </p:cNvSpPr>
          <p:nvPr/>
        </p:nvSpPr>
        <p:spPr bwMode="auto">
          <a:xfrm>
            <a:off x="2743200" y="4914900"/>
            <a:ext cx="342900" cy="228600"/>
          </a:xfrm>
          <a:prstGeom prst="rect">
            <a:avLst/>
          </a:prstGeom>
          <a:solidFill>
            <a:srgbClr val="FFFFFF"/>
          </a:solidFill>
          <a:ln w="9525">
            <a:noFill/>
            <a:miter lim="800000"/>
            <a:headEnd/>
            <a:tailEnd/>
          </a:ln>
        </p:spPr>
        <p:txBody>
          <a:bodyPr/>
          <a:lstStyle/>
          <a:p>
            <a:r>
              <a:rPr lang="es-ES_tradnl" sz="1000" b="0"/>
              <a:t>h</a:t>
            </a:r>
            <a:r>
              <a:rPr lang="es-ES_tradnl" sz="1000" b="0" baseline="-30000"/>
              <a:t>B</a:t>
            </a:r>
            <a:endParaRPr lang="es-ES" sz="1000" b="0"/>
          </a:p>
          <a:p>
            <a:pPr eaLnBrk="0" hangingPunct="0"/>
            <a:endParaRPr lang="es-ES" b="0"/>
          </a:p>
        </p:txBody>
      </p:sp>
      <p:sp>
        <p:nvSpPr>
          <p:cNvPr id="200722" name="Text Box 18"/>
          <p:cNvSpPr txBox="1">
            <a:spLocks noChangeArrowheads="1"/>
          </p:cNvSpPr>
          <p:nvPr/>
        </p:nvSpPr>
        <p:spPr bwMode="auto">
          <a:xfrm>
            <a:off x="2400300" y="5600700"/>
            <a:ext cx="342900" cy="228600"/>
          </a:xfrm>
          <a:prstGeom prst="rect">
            <a:avLst/>
          </a:prstGeom>
          <a:solidFill>
            <a:srgbClr val="FFFFFF"/>
          </a:solidFill>
          <a:ln w="9525">
            <a:noFill/>
            <a:miter lim="800000"/>
            <a:headEnd/>
            <a:tailEnd/>
          </a:ln>
        </p:spPr>
        <p:txBody>
          <a:bodyPr/>
          <a:lstStyle/>
          <a:p>
            <a:r>
              <a:rPr lang="es-ES_tradnl" sz="1000" b="0"/>
              <a:t>h</a:t>
            </a:r>
            <a:r>
              <a:rPr lang="es-ES_tradnl" sz="1000" b="0" baseline="-30000"/>
              <a:t>A</a:t>
            </a:r>
            <a:endParaRPr lang="es-ES" sz="1000" b="0"/>
          </a:p>
          <a:p>
            <a:pPr eaLnBrk="0" hangingPunct="0"/>
            <a:endParaRPr lang="es-ES" b="0"/>
          </a:p>
        </p:txBody>
      </p:sp>
      <p:sp>
        <p:nvSpPr>
          <p:cNvPr id="200723" name="AutoShape 19"/>
          <p:cNvSpPr>
            <a:spLocks/>
          </p:cNvSpPr>
          <p:nvPr/>
        </p:nvSpPr>
        <p:spPr bwMode="auto">
          <a:xfrm>
            <a:off x="2743200" y="5143500"/>
            <a:ext cx="114300" cy="685800"/>
          </a:xfrm>
          <a:prstGeom prst="rightBrace">
            <a:avLst>
              <a:gd name="adj1" fmla="val 50000"/>
              <a:gd name="adj2" fmla="val 50000"/>
            </a:avLst>
          </a:prstGeom>
          <a:noFill/>
          <a:ln w="9525">
            <a:solidFill>
              <a:srgbClr val="000000"/>
            </a:solidFill>
            <a:round/>
            <a:headEnd/>
            <a:tailEnd/>
          </a:ln>
        </p:spPr>
        <p:txBody>
          <a:bodyPr/>
          <a:lstStyle/>
          <a:p>
            <a:endParaRPr lang="es-ES_tradnl"/>
          </a:p>
        </p:txBody>
      </p:sp>
      <p:sp>
        <p:nvSpPr>
          <p:cNvPr id="200724" name="Text Box 20"/>
          <p:cNvSpPr txBox="1">
            <a:spLocks noChangeArrowheads="1"/>
          </p:cNvSpPr>
          <p:nvPr/>
        </p:nvSpPr>
        <p:spPr bwMode="auto">
          <a:xfrm>
            <a:off x="2971800" y="5372100"/>
            <a:ext cx="685800" cy="228600"/>
          </a:xfrm>
          <a:prstGeom prst="rect">
            <a:avLst/>
          </a:prstGeom>
          <a:solidFill>
            <a:srgbClr val="FFFFFF"/>
          </a:solidFill>
          <a:ln w="9525">
            <a:solidFill>
              <a:srgbClr val="000000"/>
            </a:solidFill>
            <a:miter lim="800000"/>
            <a:headEnd/>
            <a:tailEnd/>
          </a:ln>
        </p:spPr>
        <p:txBody>
          <a:bodyPr/>
          <a:lstStyle/>
          <a:p>
            <a:r>
              <a:rPr lang="es-ES_tradnl" sz="1000" b="0"/>
              <a:t>  h</a:t>
            </a:r>
            <a:r>
              <a:rPr lang="es-ES_tradnl" sz="1000" b="0" baseline="-30000"/>
              <a:t>A</a:t>
            </a:r>
            <a:r>
              <a:rPr lang="es-ES_tradnl" sz="1000" b="0"/>
              <a:t>- h</a:t>
            </a:r>
            <a:r>
              <a:rPr lang="es-ES_tradnl" sz="1000" b="0" baseline="-30000"/>
              <a:t>B</a:t>
            </a:r>
            <a:endParaRPr lang="es-ES" sz="1000" b="0"/>
          </a:p>
          <a:p>
            <a:pPr eaLnBrk="0" hangingPunct="0"/>
            <a:endParaRPr lang="es-ES" b="0"/>
          </a:p>
        </p:txBody>
      </p:sp>
      <p:sp>
        <p:nvSpPr>
          <p:cNvPr id="200725" name="AutoShape 21"/>
          <p:cNvSpPr>
            <a:spLocks noChangeArrowheads="1"/>
          </p:cNvSpPr>
          <p:nvPr/>
        </p:nvSpPr>
        <p:spPr bwMode="auto">
          <a:xfrm>
            <a:off x="1714500" y="5029200"/>
            <a:ext cx="457200" cy="800100"/>
          </a:xfrm>
          <a:prstGeom prst="cube">
            <a:avLst>
              <a:gd name="adj" fmla="val 25000"/>
            </a:avLst>
          </a:prstGeom>
          <a:solidFill>
            <a:srgbClr val="FFFFFF"/>
          </a:solidFill>
          <a:ln w="9525">
            <a:solidFill>
              <a:srgbClr val="000000"/>
            </a:solidFill>
            <a:miter lim="800000"/>
            <a:headEnd/>
            <a:tailEnd/>
          </a:ln>
        </p:spPr>
        <p:txBody>
          <a:bodyPr/>
          <a:lstStyle/>
          <a:p>
            <a:endParaRPr lang="es-ES_tradnl"/>
          </a:p>
        </p:txBody>
      </p:sp>
      <p:sp>
        <p:nvSpPr>
          <p:cNvPr id="200726" name="Line 22"/>
          <p:cNvSpPr>
            <a:spLocks noChangeShapeType="1"/>
          </p:cNvSpPr>
          <p:nvPr/>
        </p:nvSpPr>
        <p:spPr bwMode="auto">
          <a:xfrm>
            <a:off x="2057400" y="5143500"/>
            <a:ext cx="571500" cy="0"/>
          </a:xfrm>
          <a:prstGeom prst="line">
            <a:avLst/>
          </a:prstGeom>
          <a:noFill/>
          <a:ln w="9525" cap="rnd">
            <a:solidFill>
              <a:srgbClr val="000000"/>
            </a:solidFill>
            <a:prstDash val="sysDot"/>
            <a:round/>
            <a:headEnd/>
            <a:tailEnd/>
          </a:ln>
        </p:spPr>
        <p:txBody>
          <a:bodyPr/>
          <a:lstStyle/>
          <a:p>
            <a:endParaRPr lang="es-ES_tradnl"/>
          </a:p>
        </p:txBody>
      </p:sp>
      <p:sp>
        <p:nvSpPr>
          <p:cNvPr id="200727" name="Line 23"/>
          <p:cNvSpPr>
            <a:spLocks noChangeShapeType="1"/>
          </p:cNvSpPr>
          <p:nvPr/>
        </p:nvSpPr>
        <p:spPr bwMode="auto">
          <a:xfrm>
            <a:off x="2057400" y="5829300"/>
            <a:ext cx="571500" cy="0"/>
          </a:xfrm>
          <a:prstGeom prst="line">
            <a:avLst/>
          </a:prstGeom>
          <a:noFill/>
          <a:ln w="9525" cap="rnd">
            <a:solidFill>
              <a:srgbClr val="000000"/>
            </a:solidFill>
            <a:prstDash val="sysDot"/>
            <a:round/>
            <a:headEnd/>
            <a:tailEnd/>
          </a:ln>
        </p:spPr>
        <p:txBody>
          <a:bodyPr/>
          <a:lstStyle/>
          <a:p>
            <a:endParaRPr lang="es-ES_tradnl"/>
          </a:p>
        </p:txBody>
      </p:sp>
      <p:sp>
        <p:nvSpPr>
          <p:cNvPr id="200728" name="Line 24"/>
          <p:cNvSpPr>
            <a:spLocks noChangeShapeType="1"/>
          </p:cNvSpPr>
          <p:nvPr/>
        </p:nvSpPr>
        <p:spPr bwMode="auto">
          <a:xfrm>
            <a:off x="2628900" y="4800600"/>
            <a:ext cx="0" cy="1028700"/>
          </a:xfrm>
          <a:prstGeom prst="line">
            <a:avLst/>
          </a:prstGeom>
          <a:noFill/>
          <a:ln w="9525">
            <a:solidFill>
              <a:srgbClr val="FF0000"/>
            </a:solidFill>
            <a:round/>
            <a:headEnd/>
            <a:tailEnd/>
          </a:ln>
        </p:spPr>
        <p:txBody>
          <a:bodyPr/>
          <a:lstStyle/>
          <a:p>
            <a:endParaRPr lang="es-ES_tradnl"/>
          </a:p>
        </p:txBody>
      </p:sp>
      <p:sp>
        <p:nvSpPr>
          <p:cNvPr id="200729" name="Line 25"/>
          <p:cNvSpPr>
            <a:spLocks noChangeShapeType="1"/>
          </p:cNvSpPr>
          <p:nvPr/>
        </p:nvSpPr>
        <p:spPr bwMode="auto">
          <a:xfrm>
            <a:off x="2743200" y="4800600"/>
            <a:ext cx="0" cy="342900"/>
          </a:xfrm>
          <a:prstGeom prst="line">
            <a:avLst/>
          </a:prstGeom>
          <a:noFill/>
          <a:ln w="9525">
            <a:solidFill>
              <a:srgbClr val="008000"/>
            </a:solidFill>
            <a:round/>
            <a:headEnd/>
            <a:tailEnd/>
          </a:ln>
        </p:spPr>
        <p:txBody>
          <a:bodyPr/>
          <a:lstStyle/>
          <a:p>
            <a:endParaRPr lang="es-ES_tradnl"/>
          </a:p>
        </p:txBody>
      </p:sp>
      <p:sp>
        <p:nvSpPr>
          <p:cNvPr id="200730" name="Text Box 26"/>
          <p:cNvSpPr txBox="1">
            <a:spLocks noChangeArrowheads="1"/>
          </p:cNvSpPr>
          <p:nvPr/>
        </p:nvSpPr>
        <p:spPr bwMode="auto">
          <a:xfrm>
            <a:off x="4495800" y="4495800"/>
            <a:ext cx="3771900" cy="1600200"/>
          </a:xfrm>
          <a:prstGeom prst="rect">
            <a:avLst/>
          </a:prstGeom>
          <a:solidFill>
            <a:srgbClr val="FFB3EB"/>
          </a:solidFill>
          <a:ln w="9525">
            <a:solidFill>
              <a:srgbClr val="000000"/>
            </a:solidFill>
            <a:miter lim="800000"/>
            <a:headEnd/>
            <a:tailEnd/>
          </a:ln>
        </p:spPr>
        <p:txBody>
          <a:bodyPr/>
          <a:lstStyle/>
          <a:p>
            <a:r>
              <a:rPr lang="es-ES_tradnl" sz="1200"/>
              <a:t>P</a:t>
            </a:r>
            <a:r>
              <a:rPr lang="es-ES_tradnl" sz="1200" baseline="-30000"/>
              <a:t>A </a:t>
            </a:r>
            <a:r>
              <a:rPr lang="es-ES_tradnl" sz="1200"/>
              <a:t>- P</a:t>
            </a:r>
            <a:r>
              <a:rPr lang="es-ES_tradnl" sz="1200" baseline="-30000"/>
              <a:t>B</a:t>
            </a:r>
            <a:r>
              <a:rPr lang="es-ES_tradnl" sz="1200"/>
              <a:t> = peso de la columna líquida = m.g = </a:t>
            </a:r>
            <a:r>
              <a:rPr lang="es-ES_tradnl" sz="1200">
                <a:latin typeface="Symbol" pitchFamily="18" charset="2"/>
              </a:rPr>
              <a:t>r </a:t>
            </a:r>
            <a:r>
              <a:rPr lang="es-ES_tradnl" sz="1200">
                <a:latin typeface="Arial" charset="0"/>
              </a:rPr>
              <a:t>. V . g</a:t>
            </a:r>
            <a:r>
              <a:rPr lang="es-ES_tradnl" sz="1200"/>
              <a:t>  </a:t>
            </a:r>
            <a:endParaRPr lang="es-ES" sz="1000"/>
          </a:p>
          <a:p>
            <a:pPr eaLnBrk="0" hangingPunct="0"/>
            <a:r>
              <a:rPr lang="es-ES_tradnl" sz="1200"/>
              <a:t> </a:t>
            </a:r>
            <a:endParaRPr lang="es-ES" sz="1000"/>
          </a:p>
          <a:p>
            <a:pPr eaLnBrk="0" hangingPunct="0"/>
            <a:r>
              <a:rPr lang="es-ES_tradnl" sz="1200"/>
              <a:t>V = Área de la base . altura = 1 .(  h</a:t>
            </a:r>
            <a:r>
              <a:rPr lang="es-ES_tradnl" sz="1200" baseline="-30000"/>
              <a:t>A</a:t>
            </a:r>
            <a:r>
              <a:rPr lang="es-ES_tradnl" sz="1200"/>
              <a:t>- h</a:t>
            </a:r>
            <a:r>
              <a:rPr lang="es-ES_tradnl" sz="1200" baseline="-30000"/>
              <a:t>B </a:t>
            </a:r>
            <a:r>
              <a:rPr lang="es-ES_tradnl" sz="1200"/>
              <a:t>)     </a:t>
            </a:r>
            <a:endParaRPr lang="es-ES" sz="1000"/>
          </a:p>
          <a:p>
            <a:pPr eaLnBrk="0" hangingPunct="0"/>
            <a:r>
              <a:rPr lang="es-ES_tradnl" sz="1200"/>
              <a:t> </a:t>
            </a:r>
            <a:endParaRPr lang="es-ES" sz="1000"/>
          </a:p>
          <a:p>
            <a:pPr eaLnBrk="0" hangingPunct="0"/>
            <a:r>
              <a:rPr lang="es-ES_tradnl" sz="1200"/>
              <a:t> </a:t>
            </a:r>
            <a:endParaRPr lang="es-ES" sz="1000"/>
          </a:p>
          <a:p>
            <a:pPr eaLnBrk="0" hangingPunct="0"/>
            <a:r>
              <a:rPr lang="es-ES_tradnl" sz="1200"/>
              <a:t> </a:t>
            </a:r>
            <a:endParaRPr lang="es-ES" sz="1000"/>
          </a:p>
          <a:p>
            <a:pPr eaLnBrk="0" hangingPunct="0"/>
            <a:r>
              <a:rPr lang="es-ES_tradnl" sz="1200" b="0"/>
              <a:t> </a:t>
            </a:r>
            <a:endParaRPr lang="es-ES" sz="1000" b="0"/>
          </a:p>
          <a:p>
            <a:pPr eaLnBrk="0" hangingPunct="0"/>
            <a:r>
              <a:rPr lang="es-ES_tradnl" sz="1100"/>
              <a:t>ECUACIÓN FUNDAMENTAL DE LA HIDROSTÁTICA</a:t>
            </a:r>
            <a:endParaRPr lang="es-ES" sz="1000" b="0"/>
          </a:p>
          <a:p>
            <a:pPr eaLnBrk="0" hangingPunct="0"/>
            <a:endParaRPr lang="es-ES" b="0"/>
          </a:p>
        </p:txBody>
      </p:sp>
      <p:sp>
        <p:nvSpPr>
          <p:cNvPr id="200731" name="Text Box 27"/>
          <p:cNvSpPr txBox="1">
            <a:spLocks noChangeArrowheads="1"/>
          </p:cNvSpPr>
          <p:nvPr/>
        </p:nvSpPr>
        <p:spPr bwMode="auto">
          <a:xfrm>
            <a:off x="5257800" y="5257800"/>
            <a:ext cx="1828800" cy="342900"/>
          </a:xfrm>
          <a:prstGeom prst="rect">
            <a:avLst/>
          </a:prstGeom>
          <a:solidFill>
            <a:srgbClr val="FFFFFF"/>
          </a:solidFill>
          <a:ln w="9525">
            <a:solidFill>
              <a:srgbClr val="000000"/>
            </a:solidFill>
            <a:miter lim="800000"/>
            <a:headEnd/>
            <a:tailEnd/>
          </a:ln>
          <a:effectLst>
            <a:outerShdw dist="107763" dir="2700000" algn="ctr" rotWithShape="0">
              <a:srgbClr val="808080"/>
            </a:outerShdw>
          </a:effectLst>
        </p:spPr>
        <p:txBody>
          <a:bodyPr/>
          <a:lstStyle/>
          <a:p>
            <a:r>
              <a:rPr lang="es-ES_tradnl" sz="1200" b="0"/>
              <a:t>P</a:t>
            </a:r>
            <a:r>
              <a:rPr lang="es-ES_tradnl" sz="1200" b="0" baseline="-30000"/>
              <a:t>A </a:t>
            </a:r>
            <a:r>
              <a:rPr lang="es-ES_tradnl" sz="1200" b="0"/>
              <a:t>- P</a:t>
            </a:r>
            <a:r>
              <a:rPr lang="es-ES_tradnl" sz="1200" b="0" baseline="-30000"/>
              <a:t>B</a:t>
            </a:r>
            <a:r>
              <a:rPr lang="es-ES_tradnl" sz="1200" b="0"/>
              <a:t> = </a:t>
            </a:r>
            <a:r>
              <a:rPr lang="es-ES_tradnl" sz="1200" b="0">
                <a:latin typeface="Symbol" pitchFamily="18" charset="2"/>
              </a:rPr>
              <a:t>r </a:t>
            </a:r>
            <a:r>
              <a:rPr lang="es-ES_tradnl" sz="1200" b="0">
                <a:latin typeface="Arial" charset="0"/>
              </a:rPr>
              <a:t>.</a:t>
            </a:r>
            <a:r>
              <a:rPr lang="es-ES_tradnl" sz="1200" b="0"/>
              <a:t>  g  .(  h</a:t>
            </a:r>
            <a:r>
              <a:rPr lang="es-ES_tradnl" sz="1200" b="0" baseline="-30000"/>
              <a:t>A</a:t>
            </a:r>
            <a:r>
              <a:rPr lang="es-ES_tradnl" sz="1200" b="0"/>
              <a:t>- h</a:t>
            </a:r>
            <a:r>
              <a:rPr lang="es-ES_tradnl" sz="1200" b="0" baseline="-30000"/>
              <a:t>B </a:t>
            </a:r>
            <a:r>
              <a:rPr lang="es-ES_tradnl" sz="1200" b="0"/>
              <a:t>)     </a:t>
            </a:r>
            <a:endParaRPr lang="es-ES" sz="1000" b="0"/>
          </a:p>
          <a:p>
            <a:pPr eaLnBrk="0" hangingPunct="0"/>
            <a:endParaRPr lang="es-ES" b="0"/>
          </a:p>
        </p:txBody>
      </p:sp>
      <p:sp>
        <p:nvSpPr>
          <p:cNvPr id="200732" name="AutoShape 28"/>
          <p:cNvSpPr>
            <a:spLocks noChangeArrowheads="1"/>
          </p:cNvSpPr>
          <p:nvPr/>
        </p:nvSpPr>
        <p:spPr bwMode="auto">
          <a:xfrm>
            <a:off x="4495800" y="1371600"/>
            <a:ext cx="4343400" cy="1997075"/>
          </a:xfrm>
          <a:prstGeom prst="foldedCorner">
            <a:avLst>
              <a:gd name="adj" fmla="val 12500"/>
            </a:avLst>
          </a:prstGeom>
          <a:gradFill rotWithShape="0">
            <a:gsLst>
              <a:gs pos="0">
                <a:srgbClr val="FFFFFF"/>
              </a:gs>
              <a:gs pos="100000">
                <a:srgbClr val="7F40FC"/>
              </a:gs>
            </a:gsLst>
            <a:lin ang="2700000" scaled="1"/>
          </a:gradFill>
          <a:ln w="9525">
            <a:solidFill>
              <a:schemeClr val="tx1"/>
            </a:solidFill>
            <a:miter lim="800000"/>
            <a:headEnd/>
            <a:tailEnd/>
          </a:ln>
          <a:effectLst/>
        </p:spPr>
        <p:txBody>
          <a:bodyPr anchor="ctr">
            <a:spAutoFit/>
          </a:bodyPr>
          <a:lstStyle/>
          <a:p>
            <a:r>
              <a:rPr lang="es-ES" sz="1400">
                <a:latin typeface="Arial" charset="0"/>
              </a:rPr>
              <a:t>Las moléculas de un líquido poseen masa, por tanto son at</a:t>
            </a:r>
            <a:r>
              <a:rPr lang="es-ES_tradnl" sz="1400">
                <a:latin typeface="Arial" charset="0"/>
              </a:rPr>
              <a:t>r</a:t>
            </a:r>
            <a:r>
              <a:rPr lang="es-ES" sz="1400">
                <a:latin typeface="Arial" charset="0"/>
              </a:rPr>
              <a:t>a</a:t>
            </a:r>
            <a:r>
              <a:rPr lang="es-ES_tradnl" sz="1400">
                <a:latin typeface="Arial" charset="0"/>
              </a:rPr>
              <a:t>i</a:t>
            </a:r>
            <a:r>
              <a:rPr lang="es-ES" sz="1400">
                <a:latin typeface="Arial" charset="0"/>
              </a:rPr>
              <a:t>das verticalmente hacia abajo por acción de la gravedad. Es decir, las capas superiores del líquido ejercen una fuerza (peso) sobre las inferiores. Además, el líquido ejerce también fuerzas normales sobre las superficies laterales que son mayores a medida que aumenta la profundidad.</a:t>
            </a:r>
          </a:p>
        </p:txBody>
      </p:sp>
      <p:sp>
        <p:nvSpPr>
          <p:cNvPr id="200733" name="AutoShape 29"/>
          <p:cNvSpPr>
            <a:spLocks noChangeArrowheads="1"/>
          </p:cNvSpPr>
          <p:nvPr/>
        </p:nvSpPr>
        <p:spPr bwMode="auto">
          <a:xfrm>
            <a:off x="381000" y="3476625"/>
            <a:ext cx="8534400" cy="847725"/>
          </a:xfrm>
          <a:prstGeom prst="foldedCorner">
            <a:avLst>
              <a:gd name="adj" fmla="val 12500"/>
            </a:avLst>
          </a:prstGeom>
          <a:gradFill rotWithShape="0">
            <a:gsLst>
              <a:gs pos="0">
                <a:schemeClr val="folHlink">
                  <a:gamma/>
                  <a:tint val="3137"/>
                  <a:invGamma/>
                </a:schemeClr>
              </a:gs>
              <a:gs pos="100000">
                <a:schemeClr val="folHlink"/>
              </a:gs>
            </a:gsLst>
            <a:lin ang="2700000" scaled="1"/>
          </a:gradFill>
          <a:ln w="9525">
            <a:solidFill>
              <a:schemeClr val="tx1"/>
            </a:solidFill>
            <a:miter lim="800000"/>
            <a:headEnd/>
            <a:tailEnd/>
          </a:ln>
          <a:effectLst/>
        </p:spPr>
        <p:txBody>
          <a:bodyPr anchor="ctr">
            <a:spAutoFit/>
          </a:bodyPr>
          <a:lstStyle/>
          <a:p>
            <a:pPr algn="ctr"/>
            <a:r>
              <a:rPr lang="es-ES_tradnl" sz="1200">
                <a:latin typeface="Arial" charset="0"/>
              </a:rPr>
              <a:t>El </a:t>
            </a:r>
            <a:r>
              <a:rPr lang="es-ES_tradnl" sz="1600">
                <a:latin typeface="Arial" charset="0"/>
              </a:rPr>
              <a:t>principio fundamental de la hidrostática</a:t>
            </a:r>
            <a:r>
              <a:rPr lang="es-ES_tradnl" sz="1200">
                <a:latin typeface="Arial" charset="0"/>
              </a:rPr>
              <a:t> establece que : </a:t>
            </a:r>
            <a:r>
              <a:rPr lang="es-ES_tradnl" sz="1400">
                <a:latin typeface="Arial" charset="0"/>
              </a:rPr>
              <a:t>“ </a:t>
            </a:r>
            <a:r>
              <a:rPr lang="es-ES_tradnl" sz="1400" i="1">
                <a:latin typeface="Arial" charset="0"/>
              </a:rPr>
              <a:t>la diferencia de presión entre dos puntos de un líquido es igual al peso de una columna de líquido que tiene como base la unidad de superficie y como altura la diferencia de altura entre los dos puntos</a:t>
            </a:r>
            <a:r>
              <a:rPr lang="es-ES_tradnl" sz="1400">
                <a:latin typeface="Arial" charset="0"/>
              </a:rPr>
              <a:t>”.</a:t>
            </a:r>
            <a:endParaRPr lang="es-ES" sz="1400" b="0">
              <a:latin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a:xfrm>
            <a:off x="1066800" y="457200"/>
            <a:ext cx="7391400" cy="395288"/>
          </a:xfrm>
          <a:solidFill>
            <a:srgbClr val="FF9933"/>
          </a:solidFill>
          <a:ln w="28575">
            <a:solidFill>
              <a:schemeClr val="tx1"/>
            </a:solidFill>
          </a:ln>
        </p:spPr>
        <p:txBody>
          <a:bodyPr>
            <a:spAutoFit/>
          </a:bodyPr>
          <a:lstStyle/>
          <a:p>
            <a:r>
              <a:rPr lang="es-ES_tradnl" sz="2000">
                <a:solidFill>
                  <a:schemeClr val="tx1"/>
                </a:solidFill>
              </a:rPr>
              <a:t>Consecuencias del principio fundamental de la hidrostática</a:t>
            </a:r>
            <a:endParaRPr lang="es-ES" sz="2000">
              <a:solidFill>
                <a:schemeClr val="tx1"/>
              </a:solidFill>
            </a:endParaRPr>
          </a:p>
        </p:txBody>
      </p:sp>
      <p:sp>
        <p:nvSpPr>
          <p:cNvPr id="201731" name="Rectangle 3"/>
          <p:cNvSpPr>
            <a:spLocks noChangeArrowheads="1"/>
          </p:cNvSpPr>
          <p:nvPr/>
        </p:nvSpPr>
        <p:spPr bwMode="auto">
          <a:xfrm>
            <a:off x="0" y="3159125"/>
            <a:ext cx="9144000" cy="639763"/>
          </a:xfrm>
          <a:prstGeom prst="rect">
            <a:avLst/>
          </a:prstGeom>
          <a:noFill/>
          <a:ln w="9525">
            <a:noFill/>
            <a:miter lim="800000"/>
            <a:headEnd/>
            <a:tailEnd/>
          </a:ln>
          <a:effectLst/>
        </p:spPr>
        <p:txBody>
          <a:bodyPr>
            <a:spAutoFit/>
          </a:bodyPr>
          <a:lstStyle/>
          <a:p>
            <a:r>
              <a:rPr lang="es-ES" sz="1200" b="0"/>
              <a:t>                                                                     </a:t>
            </a:r>
            <a:endParaRPr lang="es-ES" sz="1000" b="0"/>
          </a:p>
          <a:p>
            <a:pPr eaLnBrk="0" hangingPunct="0"/>
            <a:endParaRPr lang="es-ES" b="0"/>
          </a:p>
        </p:txBody>
      </p:sp>
      <p:sp>
        <p:nvSpPr>
          <p:cNvPr id="201732" name="Rectangle 4"/>
          <p:cNvSpPr>
            <a:spLocks noChangeArrowheads="1"/>
          </p:cNvSpPr>
          <p:nvPr/>
        </p:nvSpPr>
        <p:spPr bwMode="auto">
          <a:xfrm>
            <a:off x="0" y="2360613"/>
            <a:ext cx="9144000" cy="1552575"/>
          </a:xfrm>
          <a:prstGeom prst="rect">
            <a:avLst/>
          </a:prstGeom>
          <a:noFill/>
          <a:ln w="9525">
            <a:noFill/>
            <a:miter lim="800000"/>
            <a:headEnd/>
            <a:tailEnd/>
          </a:ln>
          <a:effectLst/>
        </p:spPr>
        <p:txBody>
          <a:bodyPr>
            <a:spAutoFit/>
          </a:bodyPr>
          <a:lstStyle/>
          <a:p>
            <a:r>
              <a:rPr lang="es-ES" sz="1200" b="0"/>
              <a:t> </a:t>
            </a:r>
            <a:endParaRPr lang="es-ES" sz="900" b="0"/>
          </a:p>
          <a:p>
            <a:pPr eaLnBrk="0" hangingPunct="0"/>
            <a:r>
              <a:rPr lang="es-ES" sz="1200" b="0"/>
              <a:t> </a:t>
            </a:r>
            <a:endParaRPr lang="es-ES" sz="1000" b="0"/>
          </a:p>
          <a:p>
            <a:pPr eaLnBrk="0" hangingPunct="0"/>
            <a:r>
              <a:rPr lang="es-ES" sz="1200" b="0"/>
              <a:t> </a:t>
            </a:r>
            <a:endParaRPr lang="es-ES" sz="1000" b="0"/>
          </a:p>
          <a:p>
            <a:pPr eaLnBrk="0" hangingPunct="0"/>
            <a:r>
              <a:rPr lang="es-ES" sz="1200" b="0"/>
              <a:t> </a:t>
            </a:r>
            <a:endParaRPr lang="es-ES" sz="1000" b="0"/>
          </a:p>
          <a:p>
            <a:pPr eaLnBrk="0" hangingPunct="0"/>
            <a:r>
              <a:rPr lang="es-ES" sz="1200" b="0"/>
              <a:t> </a:t>
            </a:r>
            <a:endParaRPr lang="es-ES" sz="1000" b="0"/>
          </a:p>
          <a:p>
            <a:pPr eaLnBrk="0" hangingPunct="0"/>
            <a:r>
              <a:rPr lang="es-ES" sz="1200" b="0"/>
              <a:t> </a:t>
            </a:r>
            <a:endParaRPr lang="es-ES" sz="1000" b="0"/>
          </a:p>
          <a:p>
            <a:pPr eaLnBrk="0" hangingPunct="0"/>
            <a:endParaRPr lang="es-ES" b="0"/>
          </a:p>
        </p:txBody>
      </p:sp>
      <p:sp>
        <p:nvSpPr>
          <p:cNvPr id="201733" name="AutoShape 5"/>
          <p:cNvSpPr>
            <a:spLocks noChangeArrowheads="1"/>
          </p:cNvSpPr>
          <p:nvPr/>
        </p:nvSpPr>
        <p:spPr bwMode="auto">
          <a:xfrm>
            <a:off x="228600" y="1143000"/>
            <a:ext cx="8610600" cy="346075"/>
          </a:xfrm>
          <a:prstGeom prst="homePlate">
            <a:avLst>
              <a:gd name="adj" fmla="val 0"/>
            </a:avLst>
          </a:prstGeom>
          <a:gradFill rotWithShape="0">
            <a:gsLst>
              <a:gs pos="0">
                <a:schemeClr val="accent1">
                  <a:gamma/>
                  <a:tint val="0"/>
                  <a:invGamma/>
                </a:schemeClr>
              </a:gs>
              <a:gs pos="100000">
                <a:schemeClr val="accent1"/>
              </a:gs>
            </a:gsLst>
            <a:path path="shape">
              <a:fillToRect l="50000" t="50000" r="50000" b="50000"/>
            </a:path>
          </a:gradFill>
          <a:ln w="9525">
            <a:solidFill>
              <a:schemeClr val="tx1"/>
            </a:solidFill>
            <a:miter lim="800000"/>
            <a:headEnd/>
            <a:tailEnd/>
          </a:ln>
          <a:effectLst/>
        </p:spPr>
        <p:txBody>
          <a:bodyPr anchor="ctr">
            <a:spAutoFit/>
          </a:bodyPr>
          <a:lstStyle/>
          <a:p>
            <a:pPr algn="ctr"/>
            <a:r>
              <a:rPr lang="es-ES" sz="1200">
                <a:latin typeface="Arial" charset="0"/>
              </a:rPr>
              <a:t>La presión en cualquier punto es P = </a:t>
            </a:r>
            <a:r>
              <a:rPr lang="es-ES_tradnl" sz="1200">
                <a:latin typeface="Symbol" pitchFamily="18" charset="2"/>
              </a:rPr>
              <a:t>r </a:t>
            </a:r>
            <a:r>
              <a:rPr lang="es-ES_tradnl" sz="1200">
                <a:latin typeface="Arial" charset="0"/>
              </a:rPr>
              <a:t>. g . h siendo</a:t>
            </a:r>
            <a:r>
              <a:rPr lang="es-ES_tradnl" sz="1400">
                <a:latin typeface="Arial" charset="0"/>
              </a:rPr>
              <a:t> </a:t>
            </a:r>
            <a:r>
              <a:rPr lang="es-ES_tradnl" sz="1600">
                <a:latin typeface="Arial" charset="0"/>
              </a:rPr>
              <a:t>tanto mayor cuanto mayor es la profundidad.</a:t>
            </a:r>
            <a:endParaRPr lang="es-ES" sz="1600" b="0">
              <a:latin typeface="Arial" charset="0"/>
            </a:endParaRPr>
          </a:p>
        </p:txBody>
      </p:sp>
      <p:sp>
        <p:nvSpPr>
          <p:cNvPr id="201734" name="AutoShape 6"/>
          <p:cNvSpPr>
            <a:spLocks noChangeArrowheads="1"/>
          </p:cNvSpPr>
          <p:nvPr/>
        </p:nvSpPr>
        <p:spPr bwMode="auto">
          <a:xfrm>
            <a:off x="228600" y="4953000"/>
            <a:ext cx="8610600" cy="1441450"/>
          </a:xfrm>
          <a:prstGeom prst="homePlate">
            <a:avLst>
              <a:gd name="adj" fmla="val 0"/>
            </a:avLst>
          </a:prstGeom>
          <a:gradFill rotWithShape="0">
            <a:gsLst>
              <a:gs pos="0">
                <a:schemeClr val="bg1"/>
              </a:gs>
              <a:gs pos="100000">
                <a:srgbClr val="F4E59C"/>
              </a:gs>
            </a:gsLst>
            <a:path path="shape">
              <a:fillToRect l="50000" t="50000" r="50000" b="50000"/>
            </a:path>
          </a:gradFill>
          <a:ln w="9525">
            <a:solidFill>
              <a:schemeClr val="tx1"/>
            </a:solidFill>
            <a:miter lim="800000"/>
            <a:headEnd/>
            <a:tailEnd/>
          </a:ln>
          <a:effectLst/>
        </p:spPr>
        <p:txBody>
          <a:bodyPr anchor="ctr">
            <a:spAutoFit/>
          </a:bodyPr>
          <a:lstStyle/>
          <a:p>
            <a:pPr algn="ctr"/>
            <a:r>
              <a:rPr lang="es-ES_tradnl" sz="1200">
                <a:solidFill>
                  <a:srgbClr val="0066FF"/>
                </a:solidFill>
                <a:latin typeface="Arial" charset="0"/>
              </a:rPr>
              <a:t>       </a:t>
            </a:r>
            <a:r>
              <a:rPr lang="es-ES_tradnl" sz="1200">
                <a:latin typeface="Arial" charset="0"/>
              </a:rPr>
              <a:t> La presión en el fondo del recipiente sólo </a:t>
            </a:r>
            <a:r>
              <a:rPr lang="es-ES_tradnl" sz="1600">
                <a:latin typeface="Arial" charset="0"/>
              </a:rPr>
              <a:t>depende de la densidad del fluido y de la altura</a:t>
            </a:r>
            <a:r>
              <a:rPr lang="es-ES_tradnl" sz="1200">
                <a:latin typeface="Arial" charset="0"/>
              </a:rPr>
              <a:t>  </a:t>
            </a:r>
          </a:p>
          <a:p>
            <a:pPr algn="ctr"/>
            <a:r>
              <a:rPr lang="es-ES_tradnl" sz="1200">
                <a:latin typeface="Arial" charset="0"/>
              </a:rPr>
              <a:t>     pero es independiente de la forma o capacidad del recipiente. </a:t>
            </a:r>
          </a:p>
          <a:p>
            <a:pPr algn="ctr"/>
            <a:r>
              <a:rPr lang="es-ES_tradnl" sz="1200">
                <a:latin typeface="Arial" charset="0"/>
              </a:rPr>
              <a:t>La fuerza ejercida sobre el fondo será:</a:t>
            </a:r>
          </a:p>
          <a:p>
            <a:pPr algn="ctr"/>
            <a:endParaRPr lang="es-ES_tradnl" sz="1200">
              <a:latin typeface="Arial" charset="0"/>
            </a:endParaRPr>
          </a:p>
          <a:p>
            <a:pPr algn="ctr"/>
            <a:endParaRPr lang="es-ES_tradnl" sz="1200">
              <a:latin typeface="Arial" charset="0"/>
            </a:endParaRPr>
          </a:p>
          <a:p>
            <a:pPr algn="ctr"/>
            <a:endParaRPr lang="es-ES_tradnl" sz="1200">
              <a:latin typeface="Arial" charset="0"/>
            </a:endParaRPr>
          </a:p>
          <a:p>
            <a:pPr algn="ctr"/>
            <a:endParaRPr lang="es-ES" sz="1200">
              <a:latin typeface="Arial" charset="0"/>
            </a:endParaRPr>
          </a:p>
        </p:txBody>
      </p:sp>
      <p:sp>
        <p:nvSpPr>
          <p:cNvPr id="201735" name="Text Box 7"/>
          <p:cNvSpPr txBox="1">
            <a:spLocks noChangeArrowheads="1"/>
          </p:cNvSpPr>
          <p:nvPr/>
        </p:nvSpPr>
        <p:spPr bwMode="auto">
          <a:xfrm>
            <a:off x="2895600" y="5791200"/>
            <a:ext cx="1028700" cy="342900"/>
          </a:xfrm>
          <a:prstGeom prst="rect">
            <a:avLst/>
          </a:prstGeom>
          <a:solidFill>
            <a:schemeClr val="bg1"/>
          </a:solidFill>
          <a:ln w="9525">
            <a:solidFill>
              <a:srgbClr val="000000"/>
            </a:solidFill>
            <a:miter lim="800000"/>
            <a:headEnd/>
            <a:tailEnd/>
          </a:ln>
          <a:effectLst>
            <a:outerShdw dist="107763" dir="2700000" algn="ctr" rotWithShape="0">
              <a:srgbClr val="808080"/>
            </a:outerShdw>
          </a:effectLst>
        </p:spPr>
        <p:txBody>
          <a:bodyPr/>
          <a:lstStyle/>
          <a:p>
            <a:pPr eaLnBrk="0" hangingPunct="0"/>
            <a:r>
              <a:rPr lang="es-ES" sz="1200">
                <a:latin typeface="Arial" charset="0"/>
              </a:rPr>
              <a:t>F =  P . s</a:t>
            </a:r>
          </a:p>
        </p:txBody>
      </p:sp>
      <p:sp>
        <p:nvSpPr>
          <p:cNvPr id="201736" name="Text Box 8"/>
          <p:cNvSpPr txBox="1">
            <a:spLocks noChangeArrowheads="1"/>
          </p:cNvSpPr>
          <p:nvPr/>
        </p:nvSpPr>
        <p:spPr bwMode="auto">
          <a:xfrm>
            <a:off x="4419600" y="5715000"/>
            <a:ext cx="1600200" cy="457200"/>
          </a:xfrm>
          <a:prstGeom prst="rect">
            <a:avLst/>
          </a:prstGeom>
          <a:solidFill>
            <a:schemeClr val="bg1"/>
          </a:solidFill>
          <a:ln w="9525">
            <a:solidFill>
              <a:srgbClr val="000000"/>
            </a:solidFill>
            <a:miter lim="800000"/>
            <a:headEnd/>
            <a:tailEnd/>
          </a:ln>
        </p:spPr>
        <p:txBody>
          <a:bodyPr/>
          <a:lstStyle/>
          <a:p>
            <a:pPr eaLnBrk="0" hangingPunct="0"/>
            <a:r>
              <a:rPr lang="es-ES" sz="1200">
                <a:latin typeface="Arial" charset="0"/>
              </a:rPr>
              <a:t>P = presión</a:t>
            </a:r>
          </a:p>
          <a:p>
            <a:pPr eaLnBrk="0" hangingPunct="0"/>
            <a:r>
              <a:rPr lang="es-ES" sz="1200">
                <a:latin typeface="Arial" charset="0"/>
              </a:rPr>
              <a:t>S = área de la base</a:t>
            </a:r>
          </a:p>
        </p:txBody>
      </p:sp>
      <p:grpSp>
        <p:nvGrpSpPr>
          <p:cNvPr id="201737" name="Group 9"/>
          <p:cNvGrpSpPr>
            <a:grpSpLocks/>
          </p:cNvGrpSpPr>
          <p:nvPr/>
        </p:nvGrpSpPr>
        <p:grpSpPr bwMode="auto">
          <a:xfrm>
            <a:off x="228600" y="1676400"/>
            <a:ext cx="8610600" cy="3146425"/>
            <a:chOff x="144" y="1056"/>
            <a:chExt cx="5424" cy="1982"/>
          </a:xfrm>
        </p:grpSpPr>
        <p:sp>
          <p:nvSpPr>
            <p:cNvPr id="201738" name="AutoShape 10"/>
            <p:cNvSpPr>
              <a:spLocks noChangeArrowheads="1"/>
            </p:cNvSpPr>
            <p:nvPr/>
          </p:nvSpPr>
          <p:spPr bwMode="auto">
            <a:xfrm>
              <a:off x="144" y="1056"/>
              <a:ext cx="5424" cy="1982"/>
            </a:xfrm>
            <a:prstGeom prst="homePlate">
              <a:avLst>
                <a:gd name="adj" fmla="val 0"/>
              </a:avLst>
            </a:prstGeom>
            <a:gradFill rotWithShape="0">
              <a:gsLst>
                <a:gs pos="0">
                  <a:srgbClr val="F9AA8B">
                    <a:gamma/>
                    <a:tint val="0"/>
                    <a:invGamma/>
                  </a:srgbClr>
                </a:gs>
                <a:gs pos="100000">
                  <a:srgbClr val="F9AA8B"/>
                </a:gs>
              </a:gsLst>
              <a:path path="shape">
                <a:fillToRect l="50000" t="50000" r="50000" b="50000"/>
              </a:path>
            </a:gradFill>
            <a:ln w="9525">
              <a:solidFill>
                <a:schemeClr val="tx1"/>
              </a:solidFill>
              <a:miter lim="800000"/>
              <a:headEnd/>
              <a:tailEnd/>
            </a:ln>
            <a:effectLst/>
          </p:spPr>
          <p:txBody>
            <a:bodyPr anchor="ctr">
              <a:spAutoFit/>
            </a:bodyPr>
            <a:lstStyle/>
            <a:p>
              <a:pPr algn="ctr"/>
              <a:r>
                <a:rPr lang="es-ES_tradnl" sz="1200" dirty="0">
                  <a:latin typeface="Arial" charset="0"/>
                </a:rPr>
                <a:t>Todos los puntos situados en una </a:t>
              </a:r>
              <a:r>
                <a:rPr lang="es-ES_tradnl" sz="1600" dirty="0">
                  <a:latin typeface="Arial" charset="0"/>
                </a:rPr>
                <a:t>misma horizontal tienen la misma presión</a:t>
              </a:r>
              <a:r>
                <a:rPr lang="es-ES_tradnl" sz="1200" dirty="0">
                  <a:latin typeface="Arial" charset="0"/>
                </a:rPr>
                <a:t>. </a:t>
              </a:r>
            </a:p>
            <a:p>
              <a:pPr algn="ctr"/>
              <a:r>
                <a:rPr lang="es-ES_tradnl" sz="1200" dirty="0">
                  <a:latin typeface="Arial" charset="0"/>
                </a:rPr>
                <a:t>En esto se basan </a:t>
              </a:r>
              <a:r>
                <a:rPr lang="es-ES_tradnl" sz="1200" dirty="0" smtClean="0">
                  <a:latin typeface="Arial" charset="0"/>
                </a:rPr>
                <a:t>los  </a:t>
              </a:r>
              <a:r>
                <a:rPr lang="es-ES_tradnl" sz="1600" dirty="0">
                  <a:solidFill>
                    <a:srgbClr val="0000FF"/>
                  </a:solidFill>
                  <a:latin typeface="Arial" charset="0"/>
                  <a:hlinkClick r:id="rId2"/>
                </a:rPr>
                <a:t>vasos comunicantes</a:t>
              </a:r>
              <a:r>
                <a:rPr lang="es-ES_tradnl" sz="1200" dirty="0">
                  <a:latin typeface="Arial" charset="0"/>
                </a:rPr>
                <a:t>:</a:t>
              </a:r>
            </a:p>
            <a:p>
              <a:pPr algn="ctr"/>
              <a:endParaRPr lang="es-ES_tradnl" sz="1200" dirty="0">
                <a:latin typeface="Arial" charset="0"/>
              </a:endParaRPr>
            </a:p>
            <a:p>
              <a:pPr algn="ctr"/>
              <a:endParaRPr lang="es-ES_tradnl" sz="1200" dirty="0">
                <a:latin typeface="Arial" charset="0"/>
              </a:endParaRPr>
            </a:p>
            <a:p>
              <a:pPr algn="ctr"/>
              <a:endParaRPr lang="es-ES_tradnl" sz="1200" dirty="0">
                <a:latin typeface="Arial" charset="0"/>
              </a:endParaRPr>
            </a:p>
            <a:p>
              <a:pPr algn="ctr"/>
              <a:endParaRPr lang="es-ES_tradnl" sz="1200" dirty="0">
                <a:latin typeface="Arial" charset="0"/>
              </a:endParaRPr>
            </a:p>
            <a:p>
              <a:pPr algn="ctr"/>
              <a:endParaRPr lang="es-ES_tradnl" sz="1200" dirty="0">
                <a:latin typeface="Arial" charset="0"/>
              </a:endParaRPr>
            </a:p>
            <a:p>
              <a:pPr algn="ctr"/>
              <a:endParaRPr lang="es-ES_tradnl" sz="1200" dirty="0">
                <a:latin typeface="Arial" charset="0"/>
              </a:endParaRPr>
            </a:p>
            <a:p>
              <a:pPr algn="ctr"/>
              <a:endParaRPr lang="es-ES_tradnl" sz="1200" dirty="0">
                <a:latin typeface="Arial" charset="0"/>
              </a:endParaRPr>
            </a:p>
            <a:p>
              <a:pPr algn="ctr"/>
              <a:endParaRPr lang="es-ES_tradnl" sz="1200" dirty="0">
                <a:latin typeface="Arial" charset="0"/>
              </a:endParaRPr>
            </a:p>
            <a:p>
              <a:pPr algn="ctr"/>
              <a:endParaRPr lang="es-ES_tradnl" sz="1200" dirty="0">
                <a:latin typeface="Arial" charset="0"/>
              </a:endParaRPr>
            </a:p>
            <a:p>
              <a:pPr algn="ctr"/>
              <a:endParaRPr lang="es-ES_tradnl" sz="1200" dirty="0">
                <a:latin typeface="Arial" charset="0"/>
              </a:endParaRPr>
            </a:p>
            <a:p>
              <a:pPr algn="ctr"/>
              <a:endParaRPr lang="es-ES_tradnl" sz="1200" dirty="0">
                <a:latin typeface="Arial" charset="0"/>
              </a:endParaRPr>
            </a:p>
            <a:p>
              <a:pPr algn="ctr"/>
              <a:endParaRPr lang="es-ES_tradnl" sz="1200" dirty="0">
                <a:latin typeface="Arial" charset="0"/>
              </a:endParaRPr>
            </a:p>
            <a:p>
              <a:pPr algn="ctr"/>
              <a:endParaRPr lang="es-ES_tradnl" sz="1200" dirty="0">
                <a:latin typeface="Arial" charset="0"/>
              </a:endParaRPr>
            </a:p>
            <a:p>
              <a:pPr algn="ctr"/>
              <a:endParaRPr lang="es-ES" sz="1200" dirty="0">
                <a:latin typeface="Arial" charset="0"/>
              </a:endParaRPr>
            </a:p>
          </p:txBody>
        </p:sp>
        <p:grpSp>
          <p:nvGrpSpPr>
            <p:cNvPr id="201739" name="Group 11"/>
            <p:cNvGrpSpPr>
              <a:grpSpLocks/>
            </p:cNvGrpSpPr>
            <p:nvPr/>
          </p:nvGrpSpPr>
          <p:grpSpPr bwMode="auto">
            <a:xfrm>
              <a:off x="483" y="1488"/>
              <a:ext cx="1743" cy="576"/>
              <a:chOff x="1161" y="9640"/>
              <a:chExt cx="4320" cy="1440"/>
            </a:xfrm>
          </p:grpSpPr>
          <p:sp>
            <p:nvSpPr>
              <p:cNvPr id="201740" name="Rectangle 12"/>
              <p:cNvSpPr>
                <a:spLocks noChangeArrowheads="1"/>
              </p:cNvSpPr>
              <p:nvPr/>
            </p:nvSpPr>
            <p:spPr bwMode="auto">
              <a:xfrm>
                <a:off x="1161" y="10000"/>
                <a:ext cx="720" cy="1080"/>
              </a:xfrm>
              <a:prstGeom prst="rect">
                <a:avLst/>
              </a:prstGeom>
              <a:solidFill>
                <a:srgbClr val="CCFFCC"/>
              </a:solidFill>
              <a:ln w="9525">
                <a:noFill/>
                <a:miter lim="800000"/>
                <a:headEnd/>
                <a:tailEnd/>
              </a:ln>
            </p:spPr>
            <p:txBody>
              <a:bodyPr/>
              <a:lstStyle/>
              <a:p>
                <a:endParaRPr lang="es-ES_tradnl"/>
              </a:p>
            </p:txBody>
          </p:sp>
          <p:sp>
            <p:nvSpPr>
              <p:cNvPr id="201741" name="Rectangle 13"/>
              <p:cNvSpPr>
                <a:spLocks noChangeArrowheads="1"/>
              </p:cNvSpPr>
              <p:nvPr/>
            </p:nvSpPr>
            <p:spPr bwMode="auto">
              <a:xfrm>
                <a:off x="1881" y="10720"/>
                <a:ext cx="3600" cy="360"/>
              </a:xfrm>
              <a:prstGeom prst="rect">
                <a:avLst/>
              </a:prstGeom>
              <a:solidFill>
                <a:srgbClr val="CCFFCC"/>
              </a:solidFill>
              <a:ln w="9525">
                <a:noFill/>
                <a:miter lim="800000"/>
                <a:headEnd/>
                <a:tailEnd/>
              </a:ln>
            </p:spPr>
            <p:txBody>
              <a:bodyPr/>
              <a:lstStyle/>
              <a:p>
                <a:endParaRPr lang="es-ES_tradnl"/>
              </a:p>
            </p:txBody>
          </p:sp>
          <p:sp>
            <p:nvSpPr>
              <p:cNvPr id="201742" name="Rectangle 14"/>
              <p:cNvSpPr>
                <a:spLocks noChangeArrowheads="1"/>
              </p:cNvSpPr>
              <p:nvPr/>
            </p:nvSpPr>
            <p:spPr bwMode="auto">
              <a:xfrm>
                <a:off x="2421" y="10000"/>
                <a:ext cx="180" cy="720"/>
              </a:xfrm>
              <a:prstGeom prst="rect">
                <a:avLst/>
              </a:prstGeom>
              <a:solidFill>
                <a:srgbClr val="CCFFCC"/>
              </a:solidFill>
              <a:ln w="9525">
                <a:noFill/>
                <a:miter lim="800000"/>
                <a:headEnd/>
                <a:tailEnd/>
              </a:ln>
            </p:spPr>
            <p:txBody>
              <a:bodyPr/>
              <a:lstStyle/>
              <a:p>
                <a:endParaRPr lang="es-ES_tradnl"/>
              </a:p>
            </p:txBody>
          </p:sp>
          <p:sp>
            <p:nvSpPr>
              <p:cNvPr id="201743" name="Line 15"/>
              <p:cNvSpPr>
                <a:spLocks noChangeShapeType="1"/>
              </p:cNvSpPr>
              <p:nvPr/>
            </p:nvSpPr>
            <p:spPr bwMode="auto">
              <a:xfrm>
                <a:off x="1161" y="9640"/>
                <a:ext cx="0" cy="1440"/>
              </a:xfrm>
              <a:prstGeom prst="line">
                <a:avLst/>
              </a:prstGeom>
              <a:noFill/>
              <a:ln w="9525">
                <a:solidFill>
                  <a:srgbClr val="000000"/>
                </a:solidFill>
                <a:round/>
                <a:headEnd/>
                <a:tailEnd/>
              </a:ln>
            </p:spPr>
            <p:txBody>
              <a:bodyPr/>
              <a:lstStyle/>
              <a:p>
                <a:endParaRPr lang="es-ES_tradnl"/>
              </a:p>
            </p:txBody>
          </p:sp>
          <p:sp>
            <p:nvSpPr>
              <p:cNvPr id="201744" name="Line 16"/>
              <p:cNvSpPr>
                <a:spLocks noChangeShapeType="1"/>
              </p:cNvSpPr>
              <p:nvPr/>
            </p:nvSpPr>
            <p:spPr bwMode="auto">
              <a:xfrm>
                <a:off x="1161" y="11080"/>
                <a:ext cx="4320" cy="0"/>
              </a:xfrm>
              <a:prstGeom prst="line">
                <a:avLst/>
              </a:prstGeom>
              <a:noFill/>
              <a:ln w="9525">
                <a:solidFill>
                  <a:srgbClr val="000000"/>
                </a:solidFill>
                <a:round/>
                <a:headEnd/>
                <a:tailEnd/>
              </a:ln>
            </p:spPr>
            <p:txBody>
              <a:bodyPr/>
              <a:lstStyle/>
              <a:p>
                <a:endParaRPr lang="es-ES_tradnl"/>
              </a:p>
            </p:txBody>
          </p:sp>
          <p:sp>
            <p:nvSpPr>
              <p:cNvPr id="201745" name="Line 17"/>
              <p:cNvSpPr>
                <a:spLocks noChangeShapeType="1"/>
              </p:cNvSpPr>
              <p:nvPr/>
            </p:nvSpPr>
            <p:spPr bwMode="auto">
              <a:xfrm>
                <a:off x="1881" y="9640"/>
                <a:ext cx="0" cy="1080"/>
              </a:xfrm>
              <a:prstGeom prst="line">
                <a:avLst/>
              </a:prstGeom>
              <a:noFill/>
              <a:ln w="9525">
                <a:solidFill>
                  <a:srgbClr val="000000"/>
                </a:solidFill>
                <a:round/>
                <a:headEnd/>
                <a:tailEnd/>
              </a:ln>
            </p:spPr>
            <p:txBody>
              <a:bodyPr/>
              <a:lstStyle/>
              <a:p>
                <a:endParaRPr lang="es-ES_tradnl"/>
              </a:p>
            </p:txBody>
          </p:sp>
          <p:sp>
            <p:nvSpPr>
              <p:cNvPr id="201746" name="Line 18"/>
              <p:cNvSpPr>
                <a:spLocks noChangeShapeType="1"/>
              </p:cNvSpPr>
              <p:nvPr/>
            </p:nvSpPr>
            <p:spPr bwMode="auto">
              <a:xfrm>
                <a:off x="2421" y="9640"/>
                <a:ext cx="0" cy="1080"/>
              </a:xfrm>
              <a:prstGeom prst="line">
                <a:avLst/>
              </a:prstGeom>
              <a:noFill/>
              <a:ln w="9525">
                <a:solidFill>
                  <a:srgbClr val="000000"/>
                </a:solidFill>
                <a:round/>
                <a:headEnd/>
                <a:tailEnd/>
              </a:ln>
            </p:spPr>
            <p:txBody>
              <a:bodyPr/>
              <a:lstStyle/>
              <a:p>
                <a:endParaRPr lang="es-ES_tradnl"/>
              </a:p>
            </p:txBody>
          </p:sp>
          <p:sp>
            <p:nvSpPr>
              <p:cNvPr id="201747" name="Line 19"/>
              <p:cNvSpPr>
                <a:spLocks noChangeShapeType="1"/>
              </p:cNvSpPr>
              <p:nvPr/>
            </p:nvSpPr>
            <p:spPr bwMode="auto">
              <a:xfrm flipH="1">
                <a:off x="1881" y="10720"/>
                <a:ext cx="540" cy="0"/>
              </a:xfrm>
              <a:prstGeom prst="line">
                <a:avLst/>
              </a:prstGeom>
              <a:noFill/>
              <a:ln w="9525">
                <a:solidFill>
                  <a:srgbClr val="000000"/>
                </a:solidFill>
                <a:round/>
                <a:headEnd/>
                <a:tailEnd/>
              </a:ln>
            </p:spPr>
            <p:txBody>
              <a:bodyPr/>
              <a:lstStyle/>
              <a:p>
                <a:endParaRPr lang="es-ES_tradnl"/>
              </a:p>
            </p:txBody>
          </p:sp>
          <p:sp>
            <p:nvSpPr>
              <p:cNvPr id="201748" name="Line 20"/>
              <p:cNvSpPr>
                <a:spLocks noChangeShapeType="1"/>
              </p:cNvSpPr>
              <p:nvPr/>
            </p:nvSpPr>
            <p:spPr bwMode="auto">
              <a:xfrm>
                <a:off x="2601" y="9640"/>
                <a:ext cx="0" cy="1080"/>
              </a:xfrm>
              <a:prstGeom prst="line">
                <a:avLst/>
              </a:prstGeom>
              <a:noFill/>
              <a:ln w="9525">
                <a:solidFill>
                  <a:srgbClr val="000000"/>
                </a:solidFill>
                <a:round/>
                <a:headEnd/>
                <a:tailEnd/>
              </a:ln>
            </p:spPr>
            <p:txBody>
              <a:bodyPr/>
              <a:lstStyle/>
              <a:p>
                <a:endParaRPr lang="es-ES_tradnl"/>
              </a:p>
            </p:txBody>
          </p:sp>
          <p:sp>
            <p:nvSpPr>
              <p:cNvPr id="201749" name="Line 21"/>
              <p:cNvSpPr>
                <a:spLocks noChangeShapeType="1"/>
              </p:cNvSpPr>
              <p:nvPr/>
            </p:nvSpPr>
            <p:spPr bwMode="auto">
              <a:xfrm flipH="1">
                <a:off x="2601" y="10720"/>
                <a:ext cx="900" cy="0"/>
              </a:xfrm>
              <a:prstGeom prst="line">
                <a:avLst/>
              </a:prstGeom>
              <a:noFill/>
              <a:ln w="9525">
                <a:solidFill>
                  <a:srgbClr val="000000"/>
                </a:solidFill>
                <a:round/>
                <a:headEnd/>
                <a:tailEnd/>
              </a:ln>
            </p:spPr>
            <p:txBody>
              <a:bodyPr/>
              <a:lstStyle/>
              <a:p>
                <a:endParaRPr lang="es-ES_tradnl"/>
              </a:p>
            </p:txBody>
          </p:sp>
          <p:sp>
            <p:nvSpPr>
              <p:cNvPr id="201750" name="Line 22"/>
              <p:cNvSpPr>
                <a:spLocks noChangeShapeType="1"/>
              </p:cNvSpPr>
              <p:nvPr/>
            </p:nvSpPr>
            <p:spPr bwMode="auto">
              <a:xfrm>
                <a:off x="3141" y="9640"/>
                <a:ext cx="360" cy="1080"/>
              </a:xfrm>
              <a:prstGeom prst="line">
                <a:avLst/>
              </a:prstGeom>
              <a:noFill/>
              <a:ln w="9525">
                <a:solidFill>
                  <a:srgbClr val="000000"/>
                </a:solidFill>
                <a:round/>
                <a:headEnd/>
                <a:tailEnd/>
              </a:ln>
            </p:spPr>
            <p:txBody>
              <a:bodyPr/>
              <a:lstStyle/>
              <a:p>
                <a:endParaRPr lang="es-ES_tradnl"/>
              </a:p>
            </p:txBody>
          </p:sp>
          <p:sp>
            <p:nvSpPr>
              <p:cNvPr id="201751" name="Rectangle 23"/>
              <p:cNvSpPr>
                <a:spLocks noChangeArrowheads="1"/>
              </p:cNvSpPr>
              <p:nvPr/>
            </p:nvSpPr>
            <p:spPr bwMode="auto">
              <a:xfrm>
                <a:off x="4941" y="10000"/>
                <a:ext cx="540" cy="720"/>
              </a:xfrm>
              <a:prstGeom prst="rect">
                <a:avLst/>
              </a:prstGeom>
              <a:solidFill>
                <a:srgbClr val="CCFFCC"/>
              </a:solidFill>
              <a:ln w="9525">
                <a:noFill/>
                <a:miter lim="800000"/>
                <a:headEnd/>
                <a:tailEnd/>
              </a:ln>
            </p:spPr>
            <p:txBody>
              <a:bodyPr/>
              <a:lstStyle/>
              <a:p>
                <a:endParaRPr lang="es-ES_tradnl"/>
              </a:p>
            </p:txBody>
          </p:sp>
          <p:sp>
            <p:nvSpPr>
              <p:cNvPr id="201752" name="AutoShape 24"/>
              <p:cNvSpPr>
                <a:spLocks noChangeArrowheads="1"/>
              </p:cNvSpPr>
              <p:nvPr/>
            </p:nvSpPr>
            <p:spPr bwMode="auto">
              <a:xfrm>
                <a:off x="3321" y="10000"/>
                <a:ext cx="900" cy="72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CCFFCC"/>
              </a:solidFill>
              <a:ln w="9525">
                <a:noFill/>
                <a:miter lim="800000"/>
                <a:headEnd/>
                <a:tailEnd/>
              </a:ln>
            </p:spPr>
            <p:txBody>
              <a:bodyPr/>
              <a:lstStyle/>
              <a:p>
                <a:endParaRPr lang="es-ES_tradnl"/>
              </a:p>
            </p:txBody>
          </p:sp>
          <p:sp>
            <p:nvSpPr>
              <p:cNvPr id="201753" name="Line 25"/>
              <p:cNvSpPr>
                <a:spLocks noChangeShapeType="1"/>
              </p:cNvSpPr>
              <p:nvPr/>
            </p:nvSpPr>
            <p:spPr bwMode="auto">
              <a:xfrm flipH="1">
                <a:off x="4041" y="9640"/>
                <a:ext cx="360" cy="1080"/>
              </a:xfrm>
              <a:prstGeom prst="line">
                <a:avLst/>
              </a:prstGeom>
              <a:noFill/>
              <a:ln w="9525">
                <a:solidFill>
                  <a:srgbClr val="000000"/>
                </a:solidFill>
                <a:round/>
                <a:headEnd/>
                <a:tailEnd/>
              </a:ln>
            </p:spPr>
            <p:txBody>
              <a:bodyPr/>
              <a:lstStyle/>
              <a:p>
                <a:endParaRPr lang="es-ES_tradnl"/>
              </a:p>
            </p:txBody>
          </p:sp>
          <p:sp>
            <p:nvSpPr>
              <p:cNvPr id="201754" name="Line 26"/>
              <p:cNvSpPr>
                <a:spLocks noChangeShapeType="1"/>
              </p:cNvSpPr>
              <p:nvPr/>
            </p:nvSpPr>
            <p:spPr bwMode="auto">
              <a:xfrm>
                <a:off x="5481" y="9640"/>
                <a:ext cx="0" cy="1440"/>
              </a:xfrm>
              <a:prstGeom prst="line">
                <a:avLst/>
              </a:prstGeom>
              <a:noFill/>
              <a:ln w="9525">
                <a:solidFill>
                  <a:srgbClr val="000000"/>
                </a:solidFill>
                <a:round/>
                <a:headEnd/>
                <a:tailEnd/>
              </a:ln>
            </p:spPr>
            <p:txBody>
              <a:bodyPr/>
              <a:lstStyle/>
              <a:p>
                <a:endParaRPr lang="es-ES_tradnl"/>
              </a:p>
            </p:txBody>
          </p:sp>
          <p:sp>
            <p:nvSpPr>
              <p:cNvPr id="201755" name="Line 27"/>
              <p:cNvSpPr>
                <a:spLocks noChangeShapeType="1"/>
              </p:cNvSpPr>
              <p:nvPr/>
            </p:nvSpPr>
            <p:spPr bwMode="auto">
              <a:xfrm>
                <a:off x="4941" y="9640"/>
                <a:ext cx="0" cy="1080"/>
              </a:xfrm>
              <a:prstGeom prst="line">
                <a:avLst/>
              </a:prstGeom>
              <a:noFill/>
              <a:ln w="9525">
                <a:solidFill>
                  <a:srgbClr val="000000"/>
                </a:solidFill>
                <a:round/>
                <a:headEnd/>
                <a:tailEnd/>
              </a:ln>
            </p:spPr>
            <p:txBody>
              <a:bodyPr/>
              <a:lstStyle/>
              <a:p>
                <a:endParaRPr lang="es-ES_tradnl"/>
              </a:p>
            </p:txBody>
          </p:sp>
          <p:sp>
            <p:nvSpPr>
              <p:cNvPr id="201756" name="Line 28"/>
              <p:cNvSpPr>
                <a:spLocks noChangeShapeType="1"/>
              </p:cNvSpPr>
              <p:nvPr/>
            </p:nvSpPr>
            <p:spPr bwMode="auto">
              <a:xfrm flipH="1">
                <a:off x="4041" y="10720"/>
                <a:ext cx="900" cy="0"/>
              </a:xfrm>
              <a:prstGeom prst="line">
                <a:avLst/>
              </a:prstGeom>
              <a:noFill/>
              <a:ln w="9525">
                <a:solidFill>
                  <a:srgbClr val="000000"/>
                </a:solidFill>
                <a:round/>
                <a:headEnd/>
                <a:tailEnd/>
              </a:ln>
            </p:spPr>
            <p:txBody>
              <a:bodyPr/>
              <a:lstStyle/>
              <a:p>
                <a:endParaRPr lang="es-ES_tradnl"/>
              </a:p>
            </p:txBody>
          </p:sp>
          <p:sp>
            <p:nvSpPr>
              <p:cNvPr id="201757" name="Line 29"/>
              <p:cNvSpPr>
                <a:spLocks noChangeShapeType="1"/>
              </p:cNvSpPr>
              <p:nvPr/>
            </p:nvSpPr>
            <p:spPr bwMode="auto">
              <a:xfrm>
                <a:off x="1521" y="10900"/>
                <a:ext cx="3600" cy="0"/>
              </a:xfrm>
              <a:prstGeom prst="line">
                <a:avLst/>
              </a:prstGeom>
              <a:noFill/>
              <a:ln w="9525" cap="rnd">
                <a:solidFill>
                  <a:srgbClr val="000000"/>
                </a:solidFill>
                <a:prstDash val="sysDot"/>
                <a:round/>
                <a:headEnd/>
                <a:tailEnd/>
              </a:ln>
            </p:spPr>
            <p:txBody>
              <a:bodyPr/>
              <a:lstStyle/>
              <a:p>
                <a:endParaRPr lang="es-ES_tradnl"/>
              </a:p>
            </p:txBody>
          </p:sp>
          <p:sp>
            <p:nvSpPr>
              <p:cNvPr id="201758" name="Oval 30"/>
              <p:cNvSpPr>
                <a:spLocks noChangeArrowheads="1"/>
              </p:cNvSpPr>
              <p:nvPr/>
            </p:nvSpPr>
            <p:spPr bwMode="auto">
              <a:xfrm>
                <a:off x="1521" y="10720"/>
                <a:ext cx="180" cy="180"/>
              </a:xfrm>
              <a:prstGeom prst="ellipse">
                <a:avLst/>
              </a:prstGeom>
              <a:solidFill>
                <a:srgbClr val="FFFFFF"/>
              </a:solidFill>
              <a:ln w="9525">
                <a:solidFill>
                  <a:srgbClr val="000000"/>
                </a:solidFill>
                <a:round/>
                <a:headEnd/>
                <a:tailEnd/>
              </a:ln>
            </p:spPr>
            <p:txBody>
              <a:bodyPr/>
              <a:lstStyle/>
              <a:p>
                <a:endParaRPr lang="es-ES_tradnl"/>
              </a:p>
            </p:txBody>
          </p:sp>
          <p:sp>
            <p:nvSpPr>
              <p:cNvPr id="201759" name="Oval 31"/>
              <p:cNvSpPr>
                <a:spLocks noChangeArrowheads="1"/>
              </p:cNvSpPr>
              <p:nvPr/>
            </p:nvSpPr>
            <p:spPr bwMode="auto">
              <a:xfrm>
                <a:off x="2421" y="10720"/>
                <a:ext cx="180" cy="180"/>
              </a:xfrm>
              <a:prstGeom prst="ellipse">
                <a:avLst/>
              </a:prstGeom>
              <a:solidFill>
                <a:srgbClr val="FFFFFF"/>
              </a:solidFill>
              <a:ln w="9525">
                <a:solidFill>
                  <a:srgbClr val="000000"/>
                </a:solidFill>
                <a:round/>
                <a:headEnd/>
                <a:tailEnd/>
              </a:ln>
            </p:spPr>
            <p:txBody>
              <a:bodyPr/>
              <a:lstStyle/>
              <a:p>
                <a:endParaRPr lang="es-ES_tradnl"/>
              </a:p>
            </p:txBody>
          </p:sp>
          <p:sp>
            <p:nvSpPr>
              <p:cNvPr id="201760" name="Oval 32"/>
              <p:cNvSpPr>
                <a:spLocks noChangeArrowheads="1"/>
              </p:cNvSpPr>
              <p:nvPr/>
            </p:nvSpPr>
            <p:spPr bwMode="auto">
              <a:xfrm>
                <a:off x="3681" y="10720"/>
                <a:ext cx="180" cy="180"/>
              </a:xfrm>
              <a:prstGeom prst="ellipse">
                <a:avLst/>
              </a:prstGeom>
              <a:solidFill>
                <a:srgbClr val="FFFFFF"/>
              </a:solidFill>
              <a:ln w="9525">
                <a:solidFill>
                  <a:srgbClr val="000000"/>
                </a:solidFill>
                <a:round/>
                <a:headEnd/>
                <a:tailEnd/>
              </a:ln>
            </p:spPr>
            <p:txBody>
              <a:bodyPr/>
              <a:lstStyle/>
              <a:p>
                <a:endParaRPr lang="es-ES_tradnl"/>
              </a:p>
            </p:txBody>
          </p:sp>
          <p:sp>
            <p:nvSpPr>
              <p:cNvPr id="201761" name="Oval 33"/>
              <p:cNvSpPr>
                <a:spLocks noChangeArrowheads="1"/>
              </p:cNvSpPr>
              <p:nvPr/>
            </p:nvSpPr>
            <p:spPr bwMode="auto">
              <a:xfrm>
                <a:off x="5121" y="10720"/>
                <a:ext cx="180" cy="180"/>
              </a:xfrm>
              <a:prstGeom prst="ellipse">
                <a:avLst/>
              </a:prstGeom>
              <a:solidFill>
                <a:srgbClr val="FFFFFF"/>
              </a:solidFill>
              <a:ln w="9525">
                <a:solidFill>
                  <a:srgbClr val="000000"/>
                </a:solidFill>
                <a:round/>
                <a:headEnd/>
                <a:tailEnd/>
              </a:ln>
            </p:spPr>
            <p:txBody>
              <a:bodyPr/>
              <a:lstStyle/>
              <a:p>
                <a:endParaRPr lang="es-ES_tradnl"/>
              </a:p>
            </p:txBody>
          </p:sp>
        </p:grpSp>
        <p:sp>
          <p:nvSpPr>
            <p:cNvPr id="201762" name="Text Box 34"/>
            <p:cNvSpPr txBox="1">
              <a:spLocks noChangeArrowheads="1"/>
            </p:cNvSpPr>
            <p:nvPr/>
          </p:nvSpPr>
          <p:spPr bwMode="auto">
            <a:xfrm>
              <a:off x="2420" y="1632"/>
              <a:ext cx="2859" cy="432"/>
            </a:xfrm>
            <a:prstGeom prst="rect">
              <a:avLst/>
            </a:prstGeom>
            <a:solidFill>
              <a:srgbClr val="FFFFFF"/>
            </a:solidFill>
            <a:ln w="9525">
              <a:solidFill>
                <a:srgbClr val="000000"/>
              </a:solidFill>
              <a:miter lim="800000"/>
              <a:headEnd/>
              <a:tailEnd/>
            </a:ln>
          </p:spPr>
          <p:txBody>
            <a:bodyPr/>
            <a:lstStyle/>
            <a:p>
              <a:pPr eaLnBrk="0" hangingPunct="0"/>
              <a:r>
                <a:rPr lang="es-ES" sz="1200"/>
                <a:t>Para que la presión en todos los puntos de una horizontal sea la misma el líquido debe alcanzar en todos los tubos la misma altura</a:t>
              </a:r>
            </a:p>
          </p:txBody>
        </p:sp>
        <p:sp>
          <p:nvSpPr>
            <p:cNvPr id="201763" name="Text Box 35"/>
            <p:cNvSpPr txBox="1">
              <a:spLocks noChangeArrowheads="1"/>
            </p:cNvSpPr>
            <p:nvPr/>
          </p:nvSpPr>
          <p:spPr bwMode="auto">
            <a:xfrm>
              <a:off x="2711" y="2208"/>
              <a:ext cx="2465" cy="648"/>
            </a:xfrm>
            <a:prstGeom prst="rect">
              <a:avLst/>
            </a:prstGeom>
            <a:solidFill>
              <a:srgbClr val="FFFFFF"/>
            </a:solidFill>
            <a:ln w="9525">
              <a:solidFill>
                <a:srgbClr val="000000"/>
              </a:solidFill>
              <a:miter lim="800000"/>
              <a:headEnd/>
              <a:tailEnd/>
            </a:ln>
          </p:spPr>
          <p:txBody>
            <a:bodyPr/>
            <a:lstStyle/>
            <a:p>
              <a:pPr algn="ctr" eaLnBrk="0" hangingPunct="0"/>
              <a:r>
                <a:rPr lang="es-ES_tradnl" sz="1200" noProof="1"/>
                <a:t>P</a:t>
              </a:r>
              <a:r>
                <a:rPr lang="es-ES" sz="1200" baseline="-25000"/>
                <a:t>1</a:t>
              </a:r>
              <a:r>
                <a:rPr lang="es-ES" sz="1200" noProof="1"/>
                <a:t> = P</a:t>
              </a:r>
              <a:r>
                <a:rPr lang="es-ES" sz="1200" baseline="-25000"/>
                <a:t>2</a:t>
              </a:r>
              <a:r>
                <a:rPr lang="es-ES" sz="1200" noProof="1"/>
                <a:t> = P</a:t>
              </a:r>
              <a:r>
                <a:rPr lang="es-ES" sz="1200" baseline="-25000"/>
                <a:t>3</a:t>
              </a:r>
              <a:r>
                <a:rPr lang="es-ES" sz="1200" noProof="1"/>
                <a:t> = P</a:t>
              </a:r>
              <a:r>
                <a:rPr lang="es-ES" sz="1200" baseline="-25000"/>
                <a:t>4</a:t>
              </a:r>
              <a:endParaRPr lang="es-ES" sz="1200"/>
            </a:p>
            <a:p>
              <a:pPr eaLnBrk="0" hangingPunct="0"/>
              <a:endParaRPr lang="es-ES" sz="1200" b="0"/>
            </a:p>
            <a:p>
              <a:pPr eaLnBrk="0" hangingPunct="0"/>
              <a:r>
                <a:rPr lang="es-ES" sz="1200" b="0" noProof="1">
                  <a:latin typeface="Symbol" pitchFamily="18" charset="2"/>
                </a:rPr>
                <a:t>r </a:t>
              </a:r>
              <a:r>
                <a:rPr lang="es-ES" sz="1200" b="0" noProof="1"/>
                <a:t>. h .  </a:t>
              </a:r>
              <a:r>
                <a:rPr lang="es-ES" sz="1200" b="0" noProof="1">
                  <a:latin typeface="Symbol" pitchFamily="18" charset="2"/>
                </a:rPr>
                <a:t>r </a:t>
              </a:r>
              <a:r>
                <a:rPr lang="es-ES" sz="1200" b="0" noProof="1"/>
                <a:t>. h</a:t>
              </a:r>
              <a:r>
                <a:rPr lang="es-ES" sz="1200" b="0" baseline="-25000" noProof="1"/>
                <a:t>1</a:t>
              </a:r>
              <a:r>
                <a:rPr lang="es-ES" sz="1200" b="0" noProof="1"/>
                <a:t> . g = </a:t>
              </a:r>
              <a:r>
                <a:rPr lang="es-ES" sz="1200" b="0" noProof="1">
                  <a:latin typeface="Symbol" pitchFamily="18" charset="2"/>
                </a:rPr>
                <a:t>r </a:t>
              </a:r>
              <a:r>
                <a:rPr lang="es-ES" sz="1200" b="0" noProof="1"/>
                <a:t>. h</a:t>
              </a:r>
              <a:r>
                <a:rPr lang="es-ES" sz="1200" b="0" baseline="-25000" noProof="1"/>
                <a:t>2</a:t>
              </a:r>
              <a:r>
                <a:rPr lang="es-ES" sz="1200" b="0" noProof="1"/>
                <a:t> . g = </a:t>
              </a:r>
              <a:r>
                <a:rPr lang="es-ES" sz="1200" b="0" noProof="1">
                  <a:latin typeface="Symbol" pitchFamily="18" charset="2"/>
                </a:rPr>
                <a:t>r </a:t>
              </a:r>
              <a:r>
                <a:rPr lang="es-ES" sz="1200" b="0" noProof="1"/>
                <a:t>. h</a:t>
              </a:r>
              <a:r>
                <a:rPr lang="es-ES" sz="1200" b="0" baseline="-25000" noProof="1"/>
                <a:t>3</a:t>
              </a:r>
              <a:r>
                <a:rPr lang="es-ES" sz="1200" b="0" noProof="1"/>
                <a:t> . g = </a:t>
              </a:r>
              <a:r>
                <a:rPr lang="es-ES" sz="1200" b="0" noProof="1">
                  <a:latin typeface="Symbol" pitchFamily="18" charset="2"/>
                </a:rPr>
                <a:t>r </a:t>
              </a:r>
              <a:r>
                <a:rPr lang="es-ES" sz="1200" b="0" noProof="1"/>
                <a:t>. h</a:t>
              </a:r>
              <a:r>
                <a:rPr lang="es-ES" sz="1200" b="0" baseline="-25000" noProof="1"/>
                <a:t>4</a:t>
              </a:r>
              <a:r>
                <a:rPr lang="es-ES" sz="1200" b="0" noProof="1"/>
                <a:t> . g</a:t>
              </a:r>
            </a:p>
            <a:p>
              <a:pPr eaLnBrk="0" hangingPunct="0"/>
              <a:endParaRPr lang="es-ES" sz="1200" b="0"/>
            </a:p>
            <a:p>
              <a:pPr algn="ctr" eaLnBrk="0" hangingPunct="0"/>
              <a:r>
                <a:rPr lang="es-ES" sz="1200"/>
                <a:t>h</a:t>
              </a:r>
              <a:r>
                <a:rPr lang="es-ES" sz="1200" baseline="-25000"/>
                <a:t>1</a:t>
              </a:r>
              <a:r>
                <a:rPr lang="es-ES" sz="1200" noProof="1"/>
                <a:t> </a:t>
              </a:r>
              <a:r>
                <a:rPr lang="es-ES" sz="1200"/>
                <a:t> = </a:t>
              </a:r>
              <a:r>
                <a:rPr lang="es-ES" sz="1200" noProof="1"/>
                <a:t> </a:t>
              </a:r>
              <a:r>
                <a:rPr lang="es-ES" sz="1200"/>
                <a:t>h</a:t>
              </a:r>
              <a:r>
                <a:rPr lang="es-ES" sz="1200" baseline="-25000"/>
                <a:t>2</a:t>
              </a:r>
              <a:r>
                <a:rPr lang="es-ES" sz="1200" noProof="1"/>
                <a:t> </a:t>
              </a:r>
              <a:r>
                <a:rPr lang="es-ES" sz="1200"/>
                <a:t>= h</a:t>
              </a:r>
              <a:r>
                <a:rPr lang="es-ES" sz="1200" baseline="-25000"/>
                <a:t>3</a:t>
              </a:r>
              <a:r>
                <a:rPr lang="es-ES" sz="1200" noProof="1"/>
                <a:t> </a:t>
              </a:r>
              <a:r>
                <a:rPr lang="es-ES" sz="1200"/>
                <a:t>= </a:t>
              </a:r>
              <a:r>
                <a:rPr lang="es-ES" sz="1200" noProof="1"/>
                <a:t> </a:t>
              </a:r>
              <a:r>
                <a:rPr lang="es-ES" sz="1200"/>
                <a:t>h</a:t>
              </a:r>
              <a:r>
                <a:rPr lang="es-ES" sz="1200" baseline="-25000"/>
                <a:t>4</a:t>
              </a:r>
              <a:endParaRPr lang="es-ES" sz="1200"/>
            </a:p>
          </p:txBody>
        </p:sp>
        <p:sp>
          <p:nvSpPr>
            <p:cNvPr id="201764" name="Text Box 36"/>
            <p:cNvSpPr txBox="1">
              <a:spLocks noChangeArrowheads="1"/>
            </p:cNvSpPr>
            <p:nvPr/>
          </p:nvSpPr>
          <p:spPr bwMode="auto">
            <a:xfrm>
              <a:off x="798" y="2280"/>
              <a:ext cx="1380" cy="576"/>
            </a:xfrm>
            <a:prstGeom prst="rect">
              <a:avLst/>
            </a:prstGeom>
            <a:solidFill>
              <a:srgbClr val="FFFFFF"/>
            </a:solidFill>
            <a:ln w="9525">
              <a:solidFill>
                <a:srgbClr val="000000"/>
              </a:solidFill>
              <a:miter lim="800000"/>
              <a:headEnd/>
              <a:tailEnd/>
            </a:ln>
          </p:spPr>
          <p:txBody>
            <a:bodyPr/>
            <a:lstStyle/>
            <a:p>
              <a:pPr eaLnBrk="0" hangingPunct="0"/>
              <a:r>
                <a:rPr lang="es-ES_tradnl" sz="1200" b="0" noProof="1"/>
                <a:t>                  </a:t>
              </a:r>
              <a:r>
                <a:rPr lang="es-ES_tradnl" sz="1200" noProof="1"/>
                <a:t>P</a:t>
              </a:r>
              <a:r>
                <a:rPr lang="es-ES_tradnl" sz="1200" baseline="-25000" noProof="1"/>
                <a:t>1</a:t>
              </a:r>
              <a:r>
                <a:rPr lang="es-ES_tradnl" sz="1200" noProof="1"/>
                <a:t> = </a:t>
              </a:r>
              <a:r>
                <a:rPr lang="es-ES_tradnl" sz="1200" noProof="1">
                  <a:latin typeface="Symbol" pitchFamily="18" charset="2"/>
                </a:rPr>
                <a:t>r </a:t>
              </a:r>
              <a:r>
                <a:rPr lang="es-ES_tradnl" sz="1200" noProof="1"/>
                <a:t>. h</a:t>
              </a:r>
              <a:r>
                <a:rPr lang="es-ES_tradnl" sz="1200" baseline="-25000" noProof="1"/>
                <a:t>1</a:t>
              </a:r>
              <a:r>
                <a:rPr lang="es-ES_tradnl" sz="1200" noProof="1"/>
                <a:t> . g </a:t>
              </a:r>
            </a:p>
            <a:p>
              <a:pPr eaLnBrk="0" hangingPunct="0"/>
              <a:r>
                <a:rPr lang="es-ES_tradnl" sz="1200" noProof="1"/>
                <a:t>                  P</a:t>
              </a:r>
              <a:r>
                <a:rPr lang="es-ES_tradnl" sz="1200" baseline="-25000" noProof="1"/>
                <a:t>2</a:t>
              </a:r>
              <a:r>
                <a:rPr lang="es-ES_tradnl" sz="1200" noProof="1"/>
                <a:t> = </a:t>
              </a:r>
              <a:r>
                <a:rPr lang="es-ES_tradnl" sz="1200" noProof="1">
                  <a:latin typeface="Symbol" pitchFamily="18" charset="2"/>
                </a:rPr>
                <a:t>r </a:t>
              </a:r>
              <a:r>
                <a:rPr lang="es-ES_tradnl" sz="1200" noProof="1"/>
                <a:t>. h</a:t>
              </a:r>
              <a:r>
                <a:rPr lang="es-ES_tradnl" sz="1200" baseline="-25000" noProof="1"/>
                <a:t>2</a:t>
              </a:r>
              <a:r>
                <a:rPr lang="es-ES_tradnl" sz="1200" noProof="1"/>
                <a:t> . g         </a:t>
              </a:r>
            </a:p>
            <a:p>
              <a:pPr eaLnBrk="0" hangingPunct="0"/>
              <a:r>
                <a:rPr lang="es-ES_tradnl" sz="1200" noProof="1"/>
                <a:t>                  P</a:t>
              </a:r>
              <a:r>
                <a:rPr lang="es-ES" sz="1200" baseline="-25000"/>
                <a:t>3</a:t>
              </a:r>
              <a:r>
                <a:rPr lang="es-ES" sz="1200" noProof="1"/>
                <a:t> = </a:t>
              </a:r>
              <a:r>
                <a:rPr lang="es-ES" sz="1200" noProof="1">
                  <a:latin typeface="Symbol" pitchFamily="18" charset="2"/>
                </a:rPr>
                <a:t>r </a:t>
              </a:r>
              <a:r>
                <a:rPr lang="es-ES" sz="1200" noProof="1"/>
                <a:t>. </a:t>
              </a:r>
              <a:r>
                <a:rPr lang="es-ES" sz="1200"/>
                <a:t>h</a:t>
              </a:r>
              <a:r>
                <a:rPr lang="es-ES" sz="1200" baseline="-25000"/>
                <a:t>3</a:t>
              </a:r>
              <a:r>
                <a:rPr lang="es-ES" sz="1200" noProof="1"/>
                <a:t> . g</a:t>
              </a:r>
            </a:p>
            <a:p>
              <a:pPr eaLnBrk="0" hangingPunct="0"/>
              <a:r>
                <a:rPr lang="es-ES" sz="1200" noProof="1"/>
                <a:t>                  P</a:t>
              </a:r>
              <a:r>
                <a:rPr lang="es-ES" sz="1200" baseline="-25000"/>
                <a:t>4</a:t>
              </a:r>
              <a:r>
                <a:rPr lang="es-ES" sz="1200" noProof="1"/>
                <a:t> = </a:t>
              </a:r>
              <a:r>
                <a:rPr lang="es-ES" sz="1200" noProof="1">
                  <a:latin typeface="Symbol" pitchFamily="18" charset="2"/>
                </a:rPr>
                <a:t>r </a:t>
              </a:r>
              <a:r>
                <a:rPr lang="es-ES" sz="1200" noProof="1"/>
                <a:t>. </a:t>
              </a:r>
              <a:r>
                <a:rPr lang="es-ES" sz="1200"/>
                <a:t>h</a:t>
              </a:r>
              <a:r>
                <a:rPr lang="es-ES" sz="1200" baseline="-25000"/>
                <a:t>4</a:t>
              </a:r>
              <a:r>
                <a:rPr lang="es-ES" sz="1200" noProof="1"/>
                <a:t> . g</a:t>
              </a:r>
            </a:p>
            <a:p>
              <a:pPr eaLnBrk="0" hangingPunct="0"/>
              <a:endParaRPr lang="es-ES" sz="1200"/>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a:xfrm>
            <a:off x="685800" y="381000"/>
            <a:ext cx="8001000" cy="533400"/>
          </a:xfrm>
          <a:gradFill rotWithShape="0">
            <a:gsLst>
              <a:gs pos="0">
                <a:schemeClr val="accent2"/>
              </a:gs>
              <a:gs pos="50000">
                <a:schemeClr val="accent2">
                  <a:gamma/>
                  <a:tint val="0"/>
                  <a:invGamma/>
                </a:schemeClr>
              </a:gs>
              <a:gs pos="100000">
                <a:schemeClr val="accent2"/>
              </a:gs>
            </a:gsLst>
            <a:lin ang="5400000" scaled="1"/>
          </a:gradFill>
          <a:ln w="28575">
            <a:solidFill>
              <a:schemeClr val="tx1"/>
            </a:solidFill>
          </a:ln>
        </p:spPr>
        <p:txBody>
          <a:bodyPr/>
          <a:lstStyle/>
          <a:p>
            <a:pPr algn="ctr"/>
            <a:r>
              <a:rPr lang="es-ES" sz="2400" dirty="0"/>
              <a:t>Transmisión </a:t>
            </a:r>
            <a:r>
              <a:rPr lang="es-ES_tradnl" sz="2400" dirty="0"/>
              <a:t>d</a:t>
            </a:r>
            <a:r>
              <a:rPr lang="es-ES" sz="2400" dirty="0"/>
              <a:t>e </a:t>
            </a:r>
            <a:r>
              <a:rPr lang="es-ES_tradnl" sz="2400" dirty="0"/>
              <a:t>l</a:t>
            </a:r>
            <a:r>
              <a:rPr lang="es-ES" sz="2400" dirty="0"/>
              <a:t>a Presión. </a:t>
            </a:r>
            <a:r>
              <a:rPr lang="es-ES" sz="2400" dirty="0">
                <a:hlinkClick r:id="rId2"/>
              </a:rPr>
              <a:t>Principio </a:t>
            </a:r>
            <a:r>
              <a:rPr lang="es-ES_tradnl" sz="2400" dirty="0">
                <a:hlinkClick r:id="rId2"/>
              </a:rPr>
              <a:t>d</a:t>
            </a:r>
            <a:r>
              <a:rPr lang="es-ES" sz="2400" dirty="0">
                <a:hlinkClick r:id="rId2"/>
              </a:rPr>
              <a:t>e Pascal</a:t>
            </a:r>
            <a:endParaRPr lang="es-ES" sz="2400" dirty="0"/>
          </a:p>
        </p:txBody>
      </p:sp>
      <p:sp>
        <p:nvSpPr>
          <p:cNvPr id="202755" name="Text Box 3"/>
          <p:cNvSpPr txBox="1">
            <a:spLocks noChangeArrowheads="1"/>
          </p:cNvSpPr>
          <p:nvPr/>
        </p:nvSpPr>
        <p:spPr bwMode="auto">
          <a:xfrm>
            <a:off x="304800" y="1143000"/>
            <a:ext cx="8686800" cy="346075"/>
          </a:xfrm>
          <a:prstGeom prst="rect">
            <a:avLst/>
          </a:prstGeom>
          <a:solidFill>
            <a:srgbClr val="ECFA6C"/>
          </a:solidFill>
          <a:ln w="9525">
            <a:solidFill>
              <a:srgbClr val="000000"/>
            </a:solidFill>
            <a:miter lim="800000"/>
            <a:headEnd/>
            <a:tailEnd/>
          </a:ln>
        </p:spPr>
        <p:txBody>
          <a:bodyPr>
            <a:spAutoFit/>
          </a:bodyPr>
          <a:lstStyle/>
          <a:p>
            <a:pPr eaLnBrk="0" hangingPunct="0"/>
            <a:r>
              <a:rPr lang="es-ES" sz="1600" b="0">
                <a:latin typeface="Arial" charset="0"/>
              </a:rPr>
              <a:t>La presión ejercida en un líquido en equilibrio se transmite íntegramente a todos sus puntos</a:t>
            </a:r>
          </a:p>
        </p:txBody>
      </p:sp>
      <p:sp>
        <p:nvSpPr>
          <p:cNvPr id="202756" name="Rectangle 4"/>
          <p:cNvSpPr>
            <a:spLocks noChangeArrowheads="1"/>
          </p:cNvSpPr>
          <p:nvPr/>
        </p:nvSpPr>
        <p:spPr bwMode="auto">
          <a:xfrm>
            <a:off x="1524000" y="1600200"/>
            <a:ext cx="5562600" cy="346075"/>
          </a:xfrm>
          <a:prstGeom prst="rect">
            <a:avLst/>
          </a:prstGeom>
          <a:solidFill>
            <a:srgbClr val="FAF4D6"/>
          </a:solidFill>
          <a:ln w="9525">
            <a:solidFill>
              <a:schemeClr val="tx1"/>
            </a:solidFill>
            <a:miter lim="800000"/>
            <a:headEnd/>
            <a:tailEnd/>
          </a:ln>
          <a:effectLst/>
        </p:spPr>
        <p:txBody>
          <a:bodyPr anchor="ctr">
            <a:spAutoFit/>
          </a:bodyPr>
          <a:lstStyle/>
          <a:p>
            <a:pPr algn="ctr"/>
            <a:r>
              <a:rPr lang="es-ES" sz="1200" b="0">
                <a:latin typeface="Arial" charset="0"/>
              </a:rPr>
              <a:t>Una aplicación importante es la </a:t>
            </a:r>
            <a:r>
              <a:rPr lang="es-ES" sz="1600">
                <a:solidFill>
                  <a:srgbClr val="0000FF"/>
                </a:solidFill>
                <a:latin typeface="Arial" charset="0"/>
              </a:rPr>
              <a:t>prensa hidraúlica</a:t>
            </a:r>
            <a:r>
              <a:rPr lang="es-ES" sz="1600" b="0">
                <a:latin typeface="Arial" charset="0"/>
              </a:rPr>
              <a:t>.</a:t>
            </a:r>
          </a:p>
        </p:txBody>
      </p:sp>
      <p:grpSp>
        <p:nvGrpSpPr>
          <p:cNvPr id="202757" name="Group 5"/>
          <p:cNvGrpSpPr>
            <a:grpSpLocks/>
          </p:cNvGrpSpPr>
          <p:nvPr/>
        </p:nvGrpSpPr>
        <p:grpSpPr bwMode="auto">
          <a:xfrm>
            <a:off x="228600" y="2133600"/>
            <a:ext cx="4038600" cy="4343400"/>
            <a:chOff x="192" y="1584"/>
            <a:chExt cx="2448" cy="2448"/>
          </a:xfrm>
        </p:grpSpPr>
        <p:sp>
          <p:nvSpPr>
            <p:cNvPr id="202758" name="Rectangle 6"/>
            <p:cNvSpPr>
              <a:spLocks noChangeArrowheads="1"/>
            </p:cNvSpPr>
            <p:nvPr/>
          </p:nvSpPr>
          <p:spPr bwMode="auto">
            <a:xfrm>
              <a:off x="192" y="1584"/>
              <a:ext cx="2448" cy="2448"/>
            </a:xfrm>
            <a:prstGeom prst="rect">
              <a:avLst/>
            </a:prstGeom>
            <a:gradFill rotWithShape="0">
              <a:gsLst>
                <a:gs pos="0">
                  <a:srgbClr val="C5FFC5">
                    <a:gamma/>
                    <a:tint val="0"/>
                    <a:invGamma/>
                  </a:srgbClr>
                </a:gs>
                <a:gs pos="100000">
                  <a:srgbClr val="C5FFC5"/>
                </a:gs>
              </a:gsLst>
              <a:path path="shape">
                <a:fillToRect l="50000" t="50000" r="50000" b="50000"/>
              </a:path>
            </a:gradFill>
            <a:ln w="9525">
              <a:solidFill>
                <a:schemeClr val="tx1"/>
              </a:solidFill>
              <a:miter lim="800000"/>
              <a:headEnd/>
              <a:tailEnd/>
            </a:ln>
            <a:effectLst/>
          </p:spPr>
          <p:txBody>
            <a:bodyPr wrap="none" anchor="ctr"/>
            <a:lstStyle/>
            <a:p>
              <a:endParaRPr lang="es-ES_tradnl"/>
            </a:p>
          </p:txBody>
        </p:sp>
        <p:grpSp>
          <p:nvGrpSpPr>
            <p:cNvPr id="202759" name="Group 7"/>
            <p:cNvGrpSpPr>
              <a:grpSpLocks/>
            </p:cNvGrpSpPr>
            <p:nvPr/>
          </p:nvGrpSpPr>
          <p:grpSpPr bwMode="auto">
            <a:xfrm>
              <a:off x="240" y="1728"/>
              <a:ext cx="2352" cy="2016"/>
              <a:chOff x="744" y="1944"/>
              <a:chExt cx="2016" cy="1406"/>
            </a:xfrm>
          </p:grpSpPr>
          <p:sp>
            <p:nvSpPr>
              <p:cNvPr id="202760" name="Line 8"/>
              <p:cNvSpPr>
                <a:spLocks noChangeShapeType="1"/>
              </p:cNvSpPr>
              <p:nvPr/>
            </p:nvSpPr>
            <p:spPr bwMode="auto">
              <a:xfrm>
                <a:off x="1752" y="2414"/>
                <a:ext cx="0" cy="720"/>
              </a:xfrm>
              <a:prstGeom prst="line">
                <a:avLst/>
              </a:prstGeom>
              <a:noFill/>
              <a:ln w="9525">
                <a:solidFill>
                  <a:srgbClr val="000000"/>
                </a:solidFill>
                <a:round/>
                <a:headEnd/>
                <a:tailEnd/>
              </a:ln>
            </p:spPr>
            <p:txBody>
              <a:bodyPr>
                <a:spAutoFit/>
              </a:bodyPr>
              <a:lstStyle/>
              <a:p>
                <a:endParaRPr lang="es-ES_tradnl"/>
              </a:p>
            </p:txBody>
          </p:sp>
          <p:sp>
            <p:nvSpPr>
              <p:cNvPr id="202761" name="Line 9"/>
              <p:cNvSpPr>
                <a:spLocks noChangeShapeType="1"/>
              </p:cNvSpPr>
              <p:nvPr/>
            </p:nvSpPr>
            <p:spPr bwMode="auto">
              <a:xfrm>
                <a:off x="2472" y="2376"/>
                <a:ext cx="0" cy="974"/>
              </a:xfrm>
              <a:prstGeom prst="line">
                <a:avLst/>
              </a:prstGeom>
              <a:noFill/>
              <a:ln w="9525">
                <a:solidFill>
                  <a:srgbClr val="000000"/>
                </a:solidFill>
                <a:round/>
                <a:headEnd/>
                <a:tailEnd/>
              </a:ln>
            </p:spPr>
            <p:txBody>
              <a:bodyPr>
                <a:spAutoFit/>
              </a:bodyPr>
              <a:lstStyle/>
              <a:p>
                <a:endParaRPr lang="es-ES_tradnl"/>
              </a:p>
            </p:txBody>
          </p:sp>
          <p:sp>
            <p:nvSpPr>
              <p:cNvPr id="202762" name="Rectangle 10"/>
              <p:cNvSpPr>
                <a:spLocks noChangeArrowheads="1"/>
              </p:cNvSpPr>
              <p:nvPr/>
            </p:nvSpPr>
            <p:spPr bwMode="auto">
              <a:xfrm>
                <a:off x="2184" y="2558"/>
                <a:ext cx="288" cy="72"/>
              </a:xfrm>
              <a:prstGeom prst="rect">
                <a:avLst/>
              </a:prstGeom>
              <a:solidFill>
                <a:srgbClr val="FFAB81"/>
              </a:solidFill>
              <a:ln w="9525">
                <a:solidFill>
                  <a:srgbClr val="000000"/>
                </a:solidFill>
                <a:miter lim="800000"/>
                <a:headEnd/>
                <a:tailEnd/>
              </a:ln>
            </p:spPr>
            <p:txBody>
              <a:bodyPr>
                <a:spAutoFit/>
              </a:bodyPr>
              <a:lstStyle/>
              <a:p>
                <a:endParaRPr lang="es-ES_tradnl"/>
              </a:p>
            </p:txBody>
          </p:sp>
          <p:sp>
            <p:nvSpPr>
              <p:cNvPr id="202763" name="Rectangle 11"/>
              <p:cNvSpPr>
                <a:spLocks noChangeArrowheads="1"/>
              </p:cNvSpPr>
              <p:nvPr/>
            </p:nvSpPr>
            <p:spPr bwMode="auto">
              <a:xfrm>
                <a:off x="1392" y="2232"/>
                <a:ext cx="72" cy="288"/>
              </a:xfrm>
              <a:prstGeom prst="rect">
                <a:avLst/>
              </a:prstGeom>
              <a:solidFill>
                <a:srgbClr val="FFAB81"/>
              </a:solidFill>
              <a:ln w="9525">
                <a:solidFill>
                  <a:srgbClr val="000000"/>
                </a:solidFill>
                <a:miter lim="800000"/>
                <a:headEnd/>
                <a:tailEnd/>
              </a:ln>
            </p:spPr>
            <p:txBody>
              <a:bodyPr>
                <a:spAutoFit/>
              </a:bodyPr>
              <a:lstStyle/>
              <a:p>
                <a:endParaRPr lang="es-ES_tradnl"/>
              </a:p>
            </p:txBody>
          </p:sp>
          <p:sp>
            <p:nvSpPr>
              <p:cNvPr id="202764" name="Rectangle 12"/>
              <p:cNvSpPr>
                <a:spLocks noChangeArrowheads="1"/>
              </p:cNvSpPr>
              <p:nvPr/>
            </p:nvSpPr>
            <p:spPr bwMode="auto">
              <a:xfrm>
                <a:off x="2328" y="2270"/>
                <a:ext cx="72" cy="288"/>
              </a:xfrm>
              <a:prstGeom prst="rect">
                <a:avLst/>
              </a:prstGeom>
              <a:solidFill>
                <a:srgbClr val="FFAB81"/>
              </a:solidFill>
              <a:ln w="9525">
                <a:solidFill>
                  <a:srgbClr val="000000"/>
                </a:solidFill>
                <a:miter lim="800000"/>
                <a:headEnd/>
                <a:tailEnd/>
              </a:ln>
            </p:spPr>
            <p:txBody>
              <a:bodyPr>
                <a:spAutoFit/>
              </a:bodyPr>
              <a:lstStyle/>
              <a:p>
                <a:endParaRPr lang="es-ES_tradnl"/>
              </a:p>
            </p:txBody>
          </p:sp>
          <p:sp>
            <p:nvSpPr>
              <p:cNvPr id="202765" name="Text Box 13"/>
              <p:cNvSpPr txBox="1">
                <a:spLocks noChangeArrowheads="1"/>
              </p:cNvSpPr>
              <p:nvPr/>
            </p:nvSpPr>
            <p:spPr bwMode="auto">
              <a:xfrm>
                <a:off x="744" y="2304"/>
                <a:ext cx="216" cy="111"/>
              </a:xfrm>
              <a:prstGeom prst="rect">
                <a:avLst/>
              </a:prstGeom>
              <a:solidFill>
                <a:srgbClr val="FFFFFF"/>
              </a:solidFill>
              <a:ln w="9525">
                <a:solidFill>
                  <a:srgbClr val="000000"/>
                </a:solidFill>
                <a:miter lim="800000"/>
                <a:headEnd/>
                <a:tailEnd/>
              </a:ln>
            </p:spPr>
            <p:txBody>
              <a:bodyPr>
                <a:spAutoFit/>
              </a:bodyPr>
              <a:lstStyle/>
              <a:p>
                <a:pPr eaLnBrk="0" hangingPunct="0"/>
                <a:r>
                  <a:rPr lang="es-ES_tradnl" sz="1200" noProof="1"/>
                  <a:t>s</a:t>
                </a:r>
                <a:r>
                  <a:rPr lang="es-ES_tradnl" sz="1200" baseline="-25000" noProof="1"/>
                  <a:t>2</a:t>
                </a:r>
                <a:endParaRPr lang="es-ES" sz="1200"/>
              </a:p>
            </p:txBody>
          </p:sp>
          <p:sp>
            <p:nvSpPr>
              <p:cNvPr id="202766" name="Text Box 14"/>
              <p:cNvSpPr txBox="1">
                <a:spLocks noChangeArrowheads="1"/>
              </p:cNvSpPr>
              <p:nvPr/>
            </p:nvSpPr>
            <p:spPr bwMode="auto">
              <a:xfrm>
                <a:off x="2544" y="2304"/>
                <a:ext cx="216" cy="111"/>
              </a:xfrm>
              <a:prstGeom prst="rect">
                <a:avLst/>
              </a:prstGeom>
              <a:solidFill>
                <a:srgbClr val="FFFFFF"/>
              </a:solidFill>
              <a:ln w="9525">
                <a:solidFill>
                  <a:srgbClr val="000000"/>
                </a:solidFill>
                <a:miter lim="800000"/>
                <a:headEnd/>
                <a:tailEnd/>
              </a:ln>
            </p:spPr>
            <p:txBody>
              <a:bodyPr>
                <a:spAutoFit/>
              </a:bodyPr>
              <a:lstStyle/>
              <a:p>
                <a:pPr eaLnBrk="0" hangingPunct="0"/>
                <a:r>
                  <a:rPr lang="es-ES_tradnl" sz="1200" noProof="1"/>
                  <a:t>s</a:t>
                </a:r>
                <a:r>
                  <a:rPr lang="es-ES_tradnl" sz="1200" baseline="-25000" noProof="1"/>
                  <a:t>1</a:t>
                </a:r>
                <a:endParaRPr lang="es-ES" sz="1200"/>
              </a:p>
            </p:txBody>
          </p:sp>
          <p:sp>
            <p:nvSpPr>
              <p:cNvPr id="202767" name="Text Box 15"/>
              <p:cNvSpPr txBox="1">
                <a:spLocks noChangeArrowheads="1"/>
              </p:cNvSpPr>
              <p:nvPr/>
            </p:nvSpPr>
            <p:spPr bwMode="auto">
              <a:xfrm>
                <a:off x="1968" y="1944"/>
                <a:ext cx="216" cy="112"/>
              </a:xfrm>
              <a:prstGeom prst="rect">
                <a:avLst/>
              </a:prstGeom>
              <a:solidFill>
                <a:srgbClr val="FFFFFF"/>
              </a:solidFill>
              <a:ln w="9525">
                <a:solidFill>
                  <a:srgbClr val="000000"/>
                </a:solidFill>
                <a:miter lim="800000"/>
                <a:headEnd/>
                <a:tailEnd/>
              </a:ln>
            </p:spPr>
            <p:txBody>
              <a:bodyPr>
                <a:spAutoFit/>
              </a:bodyPr>
              <a:lstStyle/>
              <a:p>
                <a:pPr eaLnBrk="0" hangingPunct="0"/>
                <a:r>
                  <a:rPr lang="es-ES_tradnl" sz="1200" noProof="1"/>
                  <a:t>F</a:t>
                </a:r>
                <a:r>
                  <a:rPr lang="es-ES_tradnl" sz="1200" baseline="-25000" noProof="1"/>
                  <a:t>1</a:t>
                </a:r>
                <a:endParaRPr lang="es-ES" sz="1200"/>
              </a:p>
            </p:txBody>
          </p:sp>
          <p:sp>
            <p:nvSpPr>
              <p:cNvPr id="202768" name="Text Box 16"/>
              <p:cNvSpPr txBox="1">
                <a:spLocks noChangeArrowheads="1"/>
              </p:cNvSpPr>
              <p:nvPr/>
            </p:nvSpPr>
            <p:spPr bwMode="auto">
              <a:xfrm>
                <a:off x="1032" y="1944"/>
                <a:ext cx="216" cy="112"/>
              </a:xfrm>
              <a:prstGeom prst="rect">
                <a:avLst/>
              </a:prstGeom>
              <a:solidFill>
                <a:srgbClr val="FFFFFF"/>
              </a:solidFill>
              <a:ln w="9525">
                <a:solidFill>
                  <a:srgbClr val="000000"/>
                </a:solidFill>
                <a:miter lim="800000"/>
                <a:headEnd/>
                <a:tailEnd/>
              </a:ln>
            </p:spPr>
            <p:txBody>
              <a:bodyPr>
                <a:spAutoFit/>
              </a:bodyPr>
              <a:lstStyle/>
              <a:p>
                <a:pPr eaLnBrk="0" hangingPunct="0"/>
                <a:r>
                  <a:rPr lang="es-ES_tradnl" sz="1200" noProof="1"/>
                  <a:t>F</a:t>
                </a:r>
                <a:r>
                  <a:rPr lang="es-ES_tradnl" sz="1200" baseline="-25000" noProof="1"/>
                  <a:t>2</a:t>
                </a:r>
                <a:endParaRPr lang="es-ES" sz="1200"/>
              </a:p>
            </p:txBody>
          </p:sp>
          <p:sp>
            <p:nvSpPr>
              <p:cNvPr id="202769" name="Line 17"/>
              <p:cNvSpPr>
                <a:spLocks noChangeShapeType="1"/>
              </p:cNvSpPr>
              <p:nvPr/>
            </p:nvSpPr>
            <p:spPr bwMode="auto">
              <a:xfrm>
                <a:off x="2256" y="2160"/>
                <a:ext cx="0" cy="360"/>
              </a:xfrm>
              <a:prstGeom prst="line">
                <a:avLst/>
              </a:prstGeom>
              <a:noFill/>
              <a:ln w="9525">
                <a:solidFill>
                  <a:srgbClr val="000000"/>
                </a:solidFill>
                <a:round/>
                <a:headEnd/>
                <a:tailEnd type="triangle" w="med" len="med"/>
              </a:ln>
            </p:spPr>
            <p:txBody>
              <a:bodyPr>
                <a:spAutoFit/>
              </a:bodyPr>
              <a:lstStyle/>
              <a:p>
                <a:endParaRPr lang="es-ES_tradnl"/>
              </a:p>
            </p:txBody>
          </p:sp>
          <p:sp>
            <p:nvSpPr>
              <p:cNvPr id="202770" name="Line 18"/>
              <p:cNvSpPr>
                <a:spLocks noChangeShapeType="1"/>
              </p:cNvSpPr>
              <p:nvPr/>
            </p:nvSpPr>
            <p:spPr bwMode="auto">
              <a:xfrm flipV="1">
                <a:off x="1320" y="2160"/>
                <a:ext cx="0" cy="360"/>
              </a:xfrm>
              <a:prstGeom prst="line">
                <a:avLst/>
              </a:prstGeom>
              <a:noFill/>
              <a:ln w="9525">
                <a:solidFill>
                  <a:srgbClr val="000000"/>
                </a:solidFill>
                <a:round/>
                <a:headEnd/>
                <a:tailEnd type="triangle" w="med" len="med"/>
              </a:ln>
            </p:spPr>
            <p:txBody>
              <a:bodyPr>
                <a:spAutoFit/>
              </a:bodyPr>
              <a:lstStyle/>
              <a:p>
                <a:endParaRPr lang="es-ES_tradnl"/>
              </a:p>
            </p:txBody>
          </p:sp>
          <p:sp>
            <p:nvSpPr>
              <p:cNvPr id="202771" name="Rectangle 19"/>
              <p:cNvSpPr>
                <a:spLocks noChangeArrowheads="1"/>
              </p:cNvSpPr>
              <p:nvPr/>
            </p:nvSpPr>
            <p:spPr bwMode="auto">
              <a:xfrm>
                <a:off x="1032" y="2630"/>
                <a:ext cx="720" cy="720"/>
              </a:xfrm>
              <a:prstGeom prst="rect">
                <a:avLst/>
              </a:prstGeom>
              <a:solidFill>
                <a:srgbClr val="BBFFFF"/>
              </a:solidFill>
              <a:ln w="9525">
                <a:noFill/>
                <a:miter lim="800000"/>
                <a:headEnd/>
                <a:tailEnd/>
              </a:ln>
            </p:spPr>
            <p:txBody>
              <a:bodyPr>
                <a:spAutoFit/>
              </a:bodyPr>
              <a:lstStyle/>
              <a:p>
                <a:endParaRPr lang="es-ES_tradnl"/>
              </a:p>
            </p:txBody>
          </p:sp>
          <p:sp>
            <p:nvSpPr>
              <p:cNvPr id="202772" name="Rectangle 20"/>
              <p:cNvSpPr>
                <a:spLocks noChangeArrowheads="1"/>
              </p:cNvSpPr>
              <p:nvPr/>
            </p:nvSpPr>
            <p:spPr bwMode="auto">
              <a:xfrm>
                <a:off x="1752" y="3134"/>
                <a:ext cx="432" cy="216"/>
              </a:xfrm>
              <a:prstGeom prst="rect">
                <a:avLst/>
              </a:prstGeom>
              <a:solidFill>
                <a:srgbClr val="BBFFFF"/>
              </a:solidFill>
              <a:ln w="9525">
                <a:noFill/>
                <a:miter lim="800000"/>
                <a:headEnd/>
                <a:tailEnd/>
              </a:ln>
            </p:spPr>
            <p:txBody>
              <a:bodyPr>
                <a:spAutoFit/>
              </a:bodyPr>
              <a:lstStyle/>
              <a:p>
                <a:endParaRPr lang="es-ES_tradnl"/>
              </a:p>
            </p:txBody>
          </p:sp>
          <p:sp>
            <p:nvSpPr>
              <p:cNvPr id="202773" name="Rectangle 21"/>
              <p:cNvSpPr>
                <a:spLocks noChangeArrowheads="1"/>
              </p:cNvSpPr>
              <p:nvPr/>
            </p:nvSpPr>
            <p:spPr bwMode="auto">
              <a:xfrm>
                <a:off x="2184" y="2630"/>
                <a:ext cx="288" cy="720"/>
              </a:xfrm>
              <a:prstGeom prst="rect">
                <a:avLst/>
              </a:prstGeom>
              <a:solidFill>
                <a:srgbClr val="BBFFFF"/>
              </a:solidFill>
              <a:ln w="9525">
                <a:noFill/>
                <a:miter lim="800000"/>
                <a:headEnd/>
                <a:tailEnd/>
              </a:ln>
            </p:spPr>
            <p:txBody>
              <a:bodyPr>
                <a:spAutoFit/>
              </a:bodyPr>
              <a:lstStyle/>
              <a:p>
                <a:endParaRPr lang="es-ES_tradnl"/>
              </a:p>
            </p:txBody>
          </p:sp>
          <p:sp>
            <p:nvSpPr>
              <p:cNvPr id="202774" name="Line 22"/>
              <p:cNvSpPr>
                <a:spLocks noChangeShapeType="1"/>
              </p:cNvSpPr>
              <p:nvPr/>
            </p:nvSpPr>
            <p:spPr bwMode="auto">
              <a:xfrm>
                <a:off x="1032" y="2376"/>
                <a:ext cx="0" cy="974"/>
              </a:xfrm>
              <a:prstGeom prst="line">
                <a:avLst/>
              </a:prstGeom>
              <a:noFill/>
              <a:ln w="9525">
                <a:solidFill>
                  <a:srgbClr val="000000"/>
                </a:solidFill>
                <a:round/>
                <a:headEnd/>
                <a:tailEnd/>
              </a:ln>
            </p:spPr>
            <p:txBody>
              <a:bodyPr>
                <a:spAutoFit/>
              </a:bodyPr>
              <a:lstStyle/>
              <a:p>
                <a:endParaRPr lang="es-ES_tradnl"/>
              </a:p>
            </p:txBody>
          </p:sp>
          <p:sp>
            <p:nvSpPr>
              <p:cNvPr id="202775" name="Rectangle 23"/>
              <p:cNvSpPr>
                <a:spLocks noChangeArrowheads="1"/>
              </p:cNvSpPr>
              <p:nvPr/>
            </p:nvSpPr>
            <p:spPr bwMode="auto">
              <a:xfrm>
                <a:off x="1032" y="2520"/>
                <a:ext cx="720" cy="110"/>
              </a:xfrm>
              <a:prstGeom prst="rect">
                <a:avLst/>
              </a:prstGeom>
              <a:solidFill>
                <a:srgbClr val="FFAB81"/>
              </a:solidFill>
              <a:ln w="9525">
                <a:solidFill>
                  <a:srgbClr val="000000"/>
                </a:solidFill>
                <a:miter lim="800000"/>
                <a:headEnd/>
                <a:tailEnd/>
              </a:ln>
            </p:spPr>
            <p:txBody>
              <a:bodyPr>
                <a:spAutoFit/>
              </a:bodyPr>
              <a:lstStyle/>
              <a:p>
                <a:endParaRPr lang="es-ES_tradnl"/>
              </a:p>
            </p:txBody>
          </p:sp>
          <p:sp>
            <p:nvSpPr>
              <p:cNvPr id="202776" name="Line 24"/>
              <p:cNvSpPr>
                <a:spLocks noChangeShapeType="1"/>
              </p:cNvSpPr>
              <p:nvPr/>
            </p:nvSpPr>
            <p:spPr bwMode="auto">
              <a:xfrm>
                <a:off x="2184" y="2414"/>
                <a:ext cx="0" cy="720"/>
              </a:xfrm>
              <a:prstGeom prst="line">
                <a:avLst/>
              </a:prstGeom>
              <a:noFill/>
              <a:ln w="9525">
                <a:solidFill>
                  <a:srgbClr val="000000"/>
                </a:solidFill>
                <a:round/>
                <a:headEnd/>
                <a:tailEnd/>
              </a:ln>
            </p:spPr>
            <p:txBody>
              <a:bodyPr>
                <a:spAutoFit/>
              </a:bodyPr>
              <a:lstStyle/>
              <a:p>
                <a:endParaRPr lang="es-ES_tradnl"/>
              </a:p>
            </p:txBody>
          </p:sp>
          <p:sp>
            <p:nvSpPr>
              <p:cNvPr id="202777" name="Line 25"/>
              <p:cNvSpPr>
                <a:spLocks noChangeShapeType="1"/>
              </p:cNvSpPr>
              <p:nvPr/>
            </p:nvSpPr>
            <p:spPr bwMode="auto">
              <a:xfrm>
                <a:off x="1032" y="3350"/>
                <a:ext cx="1440" cy="0"/>
              </a:xfrm>
              <a:prstGeom prst="line">
                <a:avLst/>
              </a:prstGeom>
              <a:noFill/>
              <a:ln w="9525">
                <a:solidFill>
                  <a:srgbClr val="000000"/>
                </a:solidFill>
                <a:round/>
                <a:headEnd/>
                <a:tailEnd/>
              </a:ln>
            </p:spPr>
            <p:txBody>
              <a:bodyPr>
                <a:spAutoFit/>
              </a:bodyPr>
              <a:lstStyle/>
              <a:p>
                <a:endParaRPr lang="es-ES_tradnl"/>
              </a:p>
            </p:txBody>
          </p:sp>
          <p:sp>
            <p:nvSpPr>
              <p:cNvPr id="202778" name="Line 26"/>
              <p:cNvSpPr>
                <a:spLocks noChangeShapeType="1"/>
              </p:cNvSpPr>
              <p:nvPr/>
            </p:nvSpPr>
            <p:spPr bwMode="auto">
              <a:xfrm>
                <a:off x="1752" y="3134"/>
                <a:ext cx="432" cy="0"/>
              </a:xfrm>
              <a:prstGeom prst="line">
                <a:avLst/>
              </a:prstGeom>
              <a:noFill/>
              <a:ln w="9525">
                <a:solidFill>
                  <a:srgbClr val="000000"/>
                </a:solidFill>
                <a:round/>
                <a:headEnd/>
                <a:tailEnd/>
              </a:ln>
            </p:spPr>
            <p:txBody>
              <a:bodyPr>
                <a:spAutoFit/>
              </a:bodyPr>
              <a:lstStyle/>
              <a:p>
                <a:endParaRPr lang="es-ES_tradnl"/>
              </a:p>
            </p:txBody>
          </p:sp>
        </p:grpSp>
      </p:grpSp>
      <p:sp>
        <p:nvSpPr>
          <p:cNvPr id="202779" name="Rectangle 27"/>
          <p:cNvSpPr>
            <a:spLocks noChangeArrowheads="1"/>
          </p:cNvSpPr>
          <p:nvPr/>
        </p:nvSpPr>
        <p:spPr bwMode="auto">
          <a:xfrm>
            <a:off x="4495800" y="2133600"/>
            <a:ext cx="4267200" cy="649288"/>
          </a:xfrm>
          <a:prstGeom prst="rect">
            <a:avLst/>
          </a:prstGeom>
          <a:gradFill rotWithShape="0">
            <a:gsLst>
              <a:gs pos="0">
                <a:srgbClr val="8DFF8D">
                  <a:gamma/>
                  <a:tint val="0"/>
                  <a:invGamma/>
                </a:srgbClr>
              </a:gs>
              <a:gs pos="100000">
                <a:srgbClr val="8DFF8D"/>
              </a:gs>
            </a:gsLst>
            <a:path path="shape">
              <a:fillToRect l="50000" t="50000" r="50000" b="50000"/>
            </a:path>
          </a:gradFill>
          <a:ln w="9525">
            <a:solidFill>
              <a:schemeClr val="tx1"/>
            </a:solidFill>
            <a:miter lim="800000"/>
            <a:headEnd/>
            <a:tailEnd/>
          </a:ln>
          <a:effectLst/>
        </p:spPr>
        <p:txBody>
          <a:bodyPr anchor="ctr">
            <a:spAutoFit/>
          </a:bodyPr>
          <a:lstStyle/>
          <a:p>
            <a:r>
              <a:rPr lang="es-ES" sz="1200">
                <a:latin typeface="Arial" charset="0"/>
              </a:rPr>
              <a:t>Supongamos  dos cilindros de diferente sección unidos por el fondo y sobre cada uno de ellos un émbolo que ajuste herméticamente. </a:t>
            </a:r>
          </a:p>
        </p:txBody>
      </p:sp>
      <p:sp>
        <p:nvSpPr>
          <p:cNvPr id="202780" name="Rectangle 28"/>
          <p:cNvSpPr>
            <a:spLocks noChangeArrowheads="1"/>
          </p:cNvSpPr>
          <p:nvPr/>
        </p:nvSpPr>
        <p:spPr bwMode="auto">
          <a:xfrm>
            <a:off x="4495800" y="2819400"/>
            <a:ext cx="4267200" cy="466725"/>
          </a:xfrm>
          <a:prstGeom prst="rect">
            <a:avLst/>
          </a:prstGeom>
          <a:gradFill rotWithShape="0">
            <a:gsLst>
              <a:gs pos="0">
                <a:srgbClr val="8DFF8D">
                  <a:gamma/>
                  <a:tint val="0"/>
                  <a:invGamma/>
                </a:srgbClr>
              </a:gs>
              <a:gs pos="100000">
                <a:srgbClr val="8DFF8D"/>
              </a:gs>
            </a:gsLst>
            <a:path path="shape">
              <a:fillToRect l="50000" t="50000" r="50000" b="50000"/>
            </a:path>
          </a:gradFill>
          <a:ln w="9525">
            <a:solidFill>
              <a:schemeClr val="tx1"/>
            </a:solidFill>
            <a:miter lim="800000"/>
            <a:headEnd/>
            <a:tailEnd/>
          </a:ln>
          <a:effectLst/>
        </p:spPr>
        <p:txBody>
          <a:bodyPr anchor="ctr">
            <a:spAutoFit/>
          </a:bodyPr>
          <a:lstStyle/>
          <a:p>
            <a:pPr algn="ctr"/>
            <a:r>
              <a:rPr lang="es-ES" sz="1200">
                <a:latin typeface="Arial" charset="0"/>
              </a:rPr>
              <a:t>Si sobre el émbolo menor se ejerce una fuerza F</a:t>
            </a:r>
            <a:r>
              <a:rPr lang="es-ES" sz="1200" baseline="-30000">
                <a:latin typeface="Arial" charset="0"/>
              </a:rPr>
              <a:t>1</a:t>
            </a:r>
            <a:r>
              <a:rPr lang="es-ES" sz="1200">
                <a:latin typeface="Arial" charset="0"/>
              </a:rPr>
              <a:t> </a:t>
            </a:r>
          </a:p>
          <a:p>
            <a:pPr algn="ctr"/>
            <a:r>
              <a:rPr lang="es-ES" sz="1200">
                <a:latin typeface="Arial" charset="0"/>
              </a:rPr>
              <a:t>comunicamos al líquido una presión:  P</a:t>
            </a:r>
            <a:r>
              <a:rPr lang="es-ES" sz="1200" baseline="-30000">
                <a:latin typeface="Arial" charset="0"/>
              </a:rPr>
              <a:t>1</a:t>
            </a:r>
            <a:r>
              <a:rPr lang="es-ES" sz="1200">
                <a:latin typeface="Arial" charset="0"/>
              </a:rPr>
              <a:t> = F</a:t>
            </a:r>
            <a:r>
              <a:rPr lang="es-ES" sz="1200" baseline="-30000">
                <a:latin typeface="Arial" charset="0"/>
              </a:rPr>
              <a:t>1</a:t>
            </a:r>
            <a:r>
              <a:rPr lang="es-ES" sz="1200">
                <a:latin typeface="Arial" charset="0"/>
              </a:rPr>
              <a:t>/s</a:t>
            </a:r>
            <a:r>
              <a:rPr lang="es-ES" sz="1200" baseline="-30000">
                <a:latin typeface="Arial" charset="0"/>
              </a:rPr>
              <a:t>1</a:t>
            </a:r>
          </a:p>
        </p:txBody>
      </p:sp>
      <p:sp>
        <p:nvSpPr>
          <p:cNvPr id="202781" name="Rectangle 29"/>
          <p:cNvSpPr>
            <a:spLocks noChangeArrowheads="1"/>
          </p:cNvSpPr>
          <p:nvPr/>
        </p:nvSpPr>
        <p:spPr bwMode="auto">
          <a:xfrm>
            <a:off x="4495800" y="3352800"/>
            <a:ext cx="4267200" cy="649288"/>
          </a:xfrm>
          <a:prstGeom prst="rect">
            <a:avLst/>
          </a:prstGeom>
          <a:gradFill rotWithShape="0">
            <a:gsLst>
              <a:gs pos="0">
                <a:srgbClr val="8DFF8D">
                  <a:gamma/>
                  <a:tint val="0"/>
                  <a:invGamma/>
                </a:srgbClr>
              </a:gs>
              <a:gs pos="100000">
                <a:srgbClr val="8DFF8D"/>
              </a:gs>
            </a:gsLst>
            <a:path path="shape">
              <a:fillToRect l="50000" t="50000" r="50000" b="50000"/>
            </a:path>
          </a:gradFill>
          <a:ln w="9525">
            <a:solidFill>
              <a:schemeClr val="tx1"/>
            </a:solidFill>
            <a:miter lim="800000"/>
            <a:headEnd/>
            <a:tailEnd/>
          </a:ln>
          <a:effectLst/>
        </p:spPr>
        <p:txBody>
          <a:bodyPr anchor="ctr">
            <a:spAutoFit/>
          </a:bodyPr>
          <a:lstStyle/>
          <a:p>
            <a:pPr algn="ctr"/>
            <a:r>
              <a:rPr lang="es-ES" sz="1200">
                <a:latin typeface="Arial" charset="0"/>
              </a:rPr>
              <a:t>Por el Principio de Pascal esa presión se transmite por todo el líquido hasta llegar al émbolo mayor, donde la presión será:  P</a:t>
            </a:r>
            <a:r>
              <a:rPr lang="es-ES" sz="1200" baseline="-30000">
                <a:latin typeface="Arial" charset="0"/>
              </a:rPr>
              <a:t>2</a:t>
            </a:r>
            <a:r>
              <a:rPr lang="es-ES" sz="1200">
                <a:latin typeface="Arial" charset="0"/>
              </a:rPr>
              <a:t> = F</a:t>
            </a:r>
            <a:r>
              <a:rPr lang="es-ES" sz="1200" baseline="-30000">
                <a:latin typeface="Arial" charset="0"/>
              </a:rPr>
              <a:t>2</a:t>
            </a:r>
            <a:r>
              <a:rPr lang="es-ES" sz="1200">
                <a:latin typeface="Arial" charset="0"/>
              </a:rPr>
              <a:t>/s</a:t>
            </a:r>
            <a:r>
              <a:rPr lang="es-ES" sz="1200" baseline="-30000">
                <a:latin typeface="Arial" charset="0"/>
              </a:rPr>
              <a:t>2</a:t>
            </a:r>
            <a:r>
              <a:rPr lang="es-ES" sz="1200">
                <a:latin typeface="Arial" charset="0"/>
              </a:rPr>
              <a:t>, como P</a:t>
            </a:r>
            <a:r>
              <a:rPr lang="es-ES" sz="1200" baseline="-30000">
                <a:latin typeface="Arial" charset="0"/>
              </a:rPr>
              <a:t>1</a:t>
            </a:r>
            <a:r>
              <a:rPr lang="es-ES" sz="1200">
                <a:latin typeface="Arial" charset="0"/>
              </a:rPr>
              <a:t> = P</a:t>
            </a:r>
            <a:r>
              <a:rPr lang="es-ES" sz="1200" baseline="-30000">
                <a:latin typeface="Arial" charset="0"/>
              </a:rPr>
              <a:t>2</a:t>
            </a:r>
            <a:r>
              <a:rPr lang="es-ES" sz="1200">
                <a:latin typeface="Arial" charset="0"/>
              </a:rPr>
              <a:t> :</a:t>
            </a:r>
          </a:p>
        </p:txBody>
      </p:sp>
      <p:sp>
        <p:nvSpPr>
          <p:cNvPr id="202782" name="Rectangle 30"/>
          <p:cNvSpPr>
            <a:spLocks noChangeArrowheads="1"/>
          </p:cNvSpPr>
          <p:nvPr/>
        </p:nvSpPr>
        <p:spPr bwMode="auto">
          <a:xfrm>
            <a:off x="4495800" y="4038600"/>
            <a:ext cx="4267200" cy="1066800"/>
          </a:xfrm>
          <a:prstGeom prst="rect">
            <a:avLst/>
          </a:prstGeom>
          <a:gradFill rotWithShape="0">
            <a:gsLst>
              <a:gs pos="0">
                <a:srgbClr val="8DFF8D">
                  <a:gamma/>
                  <a:tint val="0"/>
                  <a:invGamma/>
                </a:srgbClr>
              </a:gs>
              <a:gs pos="100000">
                <a:srgbClr val="8DFF8D"/>
              </a:gs>
            </a:gsLst>
            <a:path path="shape">
              <a:fillToRect l="50000" t="50000" r="50000" b="50000"/>
            </a:path>
          </a:gradFill>
          <a:ln w="9525">
            <a:solidFill>
              <a:schemeClr val="tx1"/>
            </a:solidFill>
            <a:miter lim="800000"/>
            <a:headEnd/>
            <a:tailEnd/>
          </a:ln>
          <a:effectLst/>
        </p:spPr>
        <p:txBody>
          <a:bodyPr wrap="none" anchor="ctr"/>
          <a:lstStyle/>
          <a:p>
            <a:endParaRPr lang="es-ES_tradnl"/>
          </a:p>
        </p:txBody>
      </p:sp>
      <p:grpSp>
        <p:nvGrpSpPr>
          <p:cNvPr id="202783" name="Group 31"/>
          <p:cNvGrpSpPr>
            <a:grpSpLocks/>
          </p:cNvGrpSpPr>
          <p:nvPr/>
        </p:nvGrpSpPr>
        <p:grpSpPr bwMode="auto">
          <a:xfrm>
            <a:off x="5334000" y="4267200"/>
            <a:ext cx="1028700" cy="663575"/>
            <a:chOff x="1161" y="7024"/>
            <a:chExt cx="1620" cy="1080"/>
          </a:xfrm>
        </p:grpSpPr>
        <p:sp>
          <p:nvSpPr>
            <p:cNvPr id="202784" name="Text Box 32"/>
            <p:cNvSpPr txBox="1">
              <a:spLocks noChangeArrowheads="1"/>
            </p:cNvSpPr>
            <p:nvPr/>
          </p:nvSpPr>
          <p:spPr bwMode="auto">
            <a:xfrm>
              <a:off x="1161" y="7024"/>
              <a:ext cx="1620" cy="1080"/>
            </a:xfrm>
            <a:prstGeom prst="rect">
              <a:avLst/>
            </a:prstGeom>
            <a:solidFill>
              <a:srgbClr val="FFFFFF"/>
            </a:solidFill>
            <a:ln w="9525">
              <a:solidFill>
                <a:srgbClr val="000000"/>
              </a:solidFill>
              <a:miter lim="800000"/>
              <a:headEnd/>
              <a:tailEnd/>
            </a:ln>
            <a:effectLst>
              <a:outerShdw dist="107763" dir="2700000" algn="ctr" rotWithShape="0">
                <a:srgbClr val="808080"/>
              </a:outerShdw>
            </a:effectLst>
          </p:spPr>
          <p:txBody>
            <a:bodyPr/>
            <a:lstStyle/>
            <a:p>
              <a:pPr eaLnBrk="0" hangingPunct="0"/>
              <a:r>
                <a:rPr lang="es-ES_tradnl" sz="1200" b="0" noProof="1"/>
                <a:t>F</a:t>
              </a:r>
              <a:r>
                <a:rPr lang="es-ES_tradnl" sz="1200" b="0" baseline="-25000" noProof="1"/>
                <a:t>1</a:t>
              </a:r>
              <a:r>
                <a:rPr lang="es-ES_tradnl" sz="1200" b="0" noProof="1"/>
                <a:t>          F</a:t>
              </a:r>
              <a:r>
                <a:rPr lang="es-ES_tradnl" sz="1200" b="0" baseline="-25000" noProof="1"/>
                <a:t>2</a:t>
              </a:r>
              <a:r>
                <a:rPr lang="es-ES_tradnl" sz="1200" b="0" noProof="1"/>
                <a:t> </a:t>
              </a:r>
            </a:p>
            <a:p>
              <a:pPr eaLnBrk="0" hangingPunct="0"/>
              <a:r>
                <a:rPr lang="es-ES_tradnl" sz="1200" b="0" noProof="1"/>
                <a:t>        =</a:t>
              </a:r>
            </a:p>
            <a:p>
              <a:pPr eaLnBrk="0" hangingPunct="0"/>
              <a:r>
                <a:rPr lang="es-ES_tradnl" sz="1200" b="0" noProof="1"/>
                <a:t> s</a:t>
              </a:r>
              <a:r>
                <a:rPr lang="es-ES_tradnl" sz="1200" b="0" baseline="-25000" noProof="1"/>
                <a:t>1</a:t>
              </a:r>
              <a:r>
                <a:rPr lang="es-ES_tradnl" sz="1200" b="0" noProof="1"/>
                <a:t>         s</a:t>
              </a:r>
              <a:r>
                <a:rPr lang="es-ES_tradnl" sz="1200" b="0" baseline="-25000" noProof="1"/>
                <a:t>2</a:t>
              </a:r>
              <a:endParaRPr lang="es-ES" sz="1200" b="0"/>
            </a:p>
          </p:txBody>
        </p:sp>
        <p:sp>
          <p:nvSpPr>
            <p:cNvPr id="202785" name="Line 33"/>
            <p:cNvSpPr>
              <a:spLocks noChangeShapeType="1"/>
            </p:cNvSpPr>
            <p:nvPr/>
          </p:nvSpPr>
          <p:spPr bwMode="auto">
            <a:xfrm flipH="1">
              <a:off x="2061" y="7564"/>
              <a:ext cx="360" cy="0"/>
            </a:xfrm>
            <a:prstGeom prst="line">
              <a:avLst/>
            </a:prstGeom>
            <a:noFill/>
            <a:ln w="9525">
              <a:solidFill>
                <a:srgbClr val="000000"/>
              </a:solidFill>
              <a:round/>
              <a:headEnd/>
              <a:tailEnd/>
            </a:ln>
          </p:spPr>
          <p:txBody>
            <a:bodyPr/>
            <a:lstStyle/>
            <a:p>
              <a:endParaRPr lang="es-ES_tradnl"/>
            </a:p>
          </p:txBody>
        </p:sp>
        <p:sp>
          <p:nvSpPr>
            <p:cNvPr id="202786" name="Line 34"/>
            <p:cNvSpPr>
              <a:spLocks noChangeShapeType="1"/>
            </p:cNvSpPr>
            <p:nvPr/>
          </p:nvSpPr>
          <p:spPr bwMode="auto">
            <a:xfrm flipH="1">
              <a:off x="1341" y="7564"/>
              <a:ext cx="360" cy="0"/>
            </a:xfrm>
            <a:prstGeom prst="line">
              <a:avLst/>
            </a:prstGeom>
            <a:noFill/>
            <a:ln w="9525">
              <a:solidFill>
                <a:srgbClr val="000000"/>
              </a:solidFill>
              <a:round/>
              <a:headEnd/>
              <a:tailEnd/>
            </a:ln>
          </p:spPr>
          <p:txBody>
            <a:bodyPr/>
            <a:lstStyle/>
            <a:p>
              <a:endParaRPr lang="es-ES_tradnl"/>
            </a:p>
          </p:txBody>
        </p:sp>
      </p:grpSp>
      <p:grpSp>
        <p:nvGrpSpPr>
          <p:cNvPr id="202787" name="Group 35"/>
          <p:cNvGrpSpPr>
            <a:grpSpLocks/>
          </p:cNvGrpSpPr>
          <p:nvPr/>
        </p:nvGrpSpPr>
        <p:grpSpPr bwMode="auto">
          <a:xfrm>
            <a:off x="6591300" y="4267200"/>
            <a:ext cx="1485900" cy="663575"/>
            <a:chOff x="1161" y="7384"/>
            <a:chExt cx="2340" cy="1080"/>
          </a:xfrm>
        </p:grpSpPr>
        <p:sp>
          <p:nvSpPr>
            <p:cNvPr id="202788" name="Text Box 36"/>
            <p:cNvSpPr txBox="1">
              <a:spLocks noChangeArrowheads="1"/>
            </p:cNvSpPr>
            <p:nvPr/>
          </p:nvSpPr>
          <p:spPr bwMode="auto">
            <a:xfrm>
              <a:off x="1161" y="7384"/>
              <a:ext cx="2340" cy="1080"/>
            </a:xfrm>
            <a:prstGeom prst="rect">
              <a:avLst/>
            </a:prstGeom>
            <a:solidFill>
              <a:srgbClr val="FFFFFF"/>
            </a:solidFill>
            <a:ln w="9525">
              <a:solidFill>
                <a:srgbClr val="000000"/>
              </a:solidFill>
              <a:miter lim="800000"/>
              <a:headEnd/>
              <a:tailEnd/>
            </a:ln>
            <a:effectLst>
              <a:outerShdw dist="107763" dir="2700000" algn="ctr" rotWithShape="0">
                <a:srgbClr val="808080"/>
              </a:outerShdw>
            </a:effectLst>
          </p:spPr>
          <p:txBody>
            <a:bodyPr/>
            <a:lstStyle/>
            <a:p>
              <a:pPr eaLnBrk="0" hangingPunct="0"/>
              <a:r>
                <a:rPr lang="es-ES_tradnl" sz="1200" b="0" noProof="1"/>
                <a:t>                  s</a:t>
              </a:r>
              <a:r>
                <a:rPr lang="es-ES_tradnl" sz="1200" b="0" baseline="-25000" noProof="1"/>
                <a:t>2</a:t>
              </a:r>
              <a:r>
                <a:rPr lang="es-ES_tradnl" sz="1200" b="0" noProof="1"/>
                <a:t>  </a:t>
              </a:r>
            </a:p>
            <a:p>
              <a:pPr eaLnBrk="0" hangingPunct="0"/>
              <a:r>
                <a:rPr lang="es-ES_tradnl" sz="1200" b="0" noProof="1"/>
                <a:t>   F</a:t>
              </a:r>
              <a:r>
                <a:rPr lang="es-ES_tradnl" sz="1200" b="0" baseline="-25000" noProof="1"/>
                <a:t>2</a:t>
              </a:r>
              <a:r>
                <a:rPr lang="es-ES_tradnl" sz="1200" b="0" noProof="1"/>
                <a:t>     =        . F</a:t>
              </a:r>
              <a:r>
                <a:rPr lang="es-ES_tradnl" sz="1200" b="0" baseline="-25000" noProof="1"/>
                <a:t>1</a:t>
              </a:r>
              <a:endParaRPr lang="es-ES_tradnl" sz="1200" b="0" noProof="1"/>
            </a:p>
            <a:p>
              <a:pPr eaLnBrk="0" hangingPunct="0"/>
              <a:r>
                <a:rPr lang="es-ES_tradnl" sz="1200" b="0" noProof="1"/>
                <a:t>                 s</a:t>
              </a:r>
              <a:r>
                <a:rPr lang="es-ES_tradnl" sz="1200" b="0" baseline="-25000" noProof="1"/>
                <a:t>1</a:t>
              </a:r>
              <a:r>
                <a:rPr lang="es-ES_tradnl" sz="1200" b="0" noProof="1"/>
                <a:t>         </a:t>
              </a:r>
              <a:endParaRPr lang="es-ES" sz="1200" b="0"/>
            </a:p>
            <a:p>
              <a:pPr eaLnBrk="0" hangingPunct="0"/>
              <a:endParaRPr lang="es-ES" sz="1200" b="0"/>
            </a:p>
          </p:txBody>
        </p:sp>
        <p:sp>
          <p:nvSpPr>
            <p:cNvPr id="202789" name="Line 37"/>
            <p:cNvSpPr>
              <a:spLocks noChangeShapeType="1"/>
            </p:cNvSpPr>
            <p:nvPr/>
          </p:nvSpPr>
          <p:spPr bwMode="auto">
            <a:xfrm flipH="1">
              <a:off x="2241" y="7924"/>
              <a:ext cx="360" cy="0"/>
            </a:xfrm>
            <a:prstGeom prst="line">
              <a:avLst/>
            </a:prstGeom>
            <a:noFill/>
            <a:ln w="9525">
              <a:solidFill>
                <a:srgbClr val="000000"/>
              </a:solidFill>
              <a:round/>
              <a:headEnd/>
              <a:tailEnd/>
            </a:ln>
          </p:spPr>
          <p:txBody>
            <a:bodyPr/>
            <a:lstStyle/>
            <a:p>
              <a:endParaRPr lang="es-ES_tradnl"/>
            </a:p>
          </p:txBody>
        </p:sp>
      </p:grpSp>
      <p:sp>
        <p:nvSpPr>
          <p:cNvPr id="202790" name="Rectangle 38"/>
          <p:cNvSpPr>
            <a:spLocks noChangeArrowheads="1"/>
          </p:cNvSpPr>
          <p:nvPr/>
        </p:nvSpPr>
        <p:spPr bwMode="auto">
          <a:xfrm>
            <a:off x="7086600" y="5181600"/>
            <a:ext cx="762000" cy="533400"/>
          </a:xfrm>
          <a:prstGeom prst="rect">
            <a:avLst/>
          </a:prstGeom>
          <a:gradFill rotWithShape="0">
            <a:gsLst>
              <a:gs pos="0">
                <a:srgbClr val="8DFF8D">
                  <a:gamma/>
                  <a:tint val="0"/>
                  <a:invGamma/>
                </a:srgbClr>
              </a:gs>
              <a:gs pos="100000">
                <a:srgbClr val="8DFF8D"/>
              </a:gs>
            </a:gsLst>
            <a:path path="shape">
              <a:fillToRect l="50000" t="50000" r="50000" b="50000"/>
            </a:path>
          </a:gradFill>
          <a:ln w="9525">
            <a:solidFill>
              <a:schemeClr val="tx1"/>
            </a:solidFill>
            <a:miter lim="800000"/>
            <a:headEnd/>
            <a:tailEnd/>
          </a:ln>
          <a:effectLst/>
        </p:spPr>
        <p:txBody>
          <a:bodyPr wrap="none" anchor="ctr"/>
          <a:lstStyle/>
          <a:p>
            <a:pPr algn="ctr"/>
            <a:r>
              <a:rPr lang="es-ES_tradnl" sz="1200">
                <a:latin typeface="Arial" charset="0"/>
              </a:rPr>
              <a:t>F</a:t>
            </a:r>
            <a:r>
              <a:rPr lang="es-ES_tradnl" sz="1200" baseline="-30000">
                <a:latin typeface="Arial" charset="0"/>
              </a:rPr>
              <a:t>2</a:t>
            </a:r>
            <a:r>
              <a:rPr lang="es-ES_tradnl" sz="1200">
                <a:latin typeface="Arial" charset="0"/>
              </a:rPr>
              <a:t> </a:t>
            </a:r>
            <a:r>
              <a:rPr lang="es-ES_tradnl" sz="1200">
                <a:sym typeface="Symbol" pitchFamily="18" charset="2"/>
              </a:rPr>
              <a:t></a:t>
            </a:r>
            <a:r>
              <a:rPr lang="es-ES_tradnl" sz="1200">
                <a:latin typeface="Arial" charset="0"/>
              </a:rPr>
              <a:t> </a:t>
            </a:r>
            <a:r>
              <a:rPr lang="es-ES_tradnl" sz="1200">
                <a:sym typeface="Symbol" pitchFamily="18" charset="2"/>
              </a:rPr>
              <a:t></a:t>
            </a:r>
            <a:r>
              <a:rPr lang="es-ES_tradnl" sz="1200">
                <a:latin typeface="Arial" charset="0"/>
              </a:rPr>
              <a:t> F</a:t>
            </a:r>
            <a:r>
              <a:rPr lang="es-ES_tradnl" sz="1200" baseline="-30000">
                <a:latin typeface="Arial" charset="0"/>
              </a:rPr>
              <a:t>1</a:t>
            </a:r>
            <a:endParaRPr lang="es-ES" sz="1200" baseline="-30000">
              <a:latin typeface="Arial" charset="0"/>
            </a:endParaRPr>
          </a:p>
        </p:txBody>
      </p:sp>
      <p:sp>
        <p:nvSpPr>
          <p:cNvPr id="202791" name="Rectangle 39"/>
          <p:cNvSpPr>
            <a:spLocks noChangeArrowheads="1"/>
          </p:cNvSpPr>
          <p:nvPr/>
        </p:nvSpPr>
        <p:spPr bwMode="auto">
          <a:xfrm>
            <a:off x="4495800" y="5791200"/>
            <a:ext cx="4267200" cy="649288"/>
          </a:xfrm>
          <a:prstGeom prst="rect">
            <a:avLst/>
          </a:prstGeom>
          <a:gradFill rotWithShape="0">
            <a:gsLst>
              <a:gs pos="0">
                <a:srgbClr val="8DFF8D">
                  <a:gamma/>
                  <a:tint val="0"/>
                  <a:invGamma/>
                </a:srgbClr>
              </a:gs>
              <a:gs pos="100000">
                <a:srgbClr val="8DFF8D"/>
              </a:gs>
            </a:gsLst>
            <a:path path="shape">
              <a:fillToRect l="50000" t="50000" r="50000" b="50000"/>
            </a:path>
          </a:gradFill>
          <a:ln w="9525">
            <a:solidFill>
              <a:schemeClr val="tx1"/>
            </a:solidFill>
            <a:miter lim="800000"/>
            <a:headEnd/>
            <a:tailEnd/>
          </a:ln>
          <a:effectLst/>
        </p:spPr>
        <p:txBody>
          <a:bodyPr anchor="ctr">
            <a:spAutoFit/>
          </a:bodyPr>
          <a:lstStyle/>
          <a:p>
            <a:pPr algn="ctr"/>
            <a:r>
              <a:rPr lang="es-ES_tradnl" sz="1200">
                <a:latin typeface="Arial" charset="0"/>
              </a:rPr>
              <a:t>De esta manera se se produce un efecto multiplicador consiguiendo fuerzas muy grandes a partir de fuerzas más pequeñas</a:t>
            </a:r>
            <a:endParaRPr lang="es-ES" sz="1200">
              <a:latin typeface="Arial" charset="0"/>
            </a:endParaRPr>
          </a:p>
        </p:txBody>
      </p:sp>
      <p:sp>
        <p:nvSpPr>
          <p:cNvPr id="202792" name="AutoShape 40"/>
          <p:cNvSpPr>
            <a:spLocks noChangeArrowheads="1"/>
          </p:cNvSpPr>
          <p:nvPr/>
        </p:nvSpPr>
        <p:spPr bwMode="auto">
          <a:xfrm>
            <a:off x="5486400" y="5334000"/>
            <a:ext cx="1524000" cy="284163"/>
          </a:xfrm>
          <a:prstGeom prst="homePlate">
            <a:avLst>
              <a:gd name="adj" fmla="val 66269"/>
            </a:avLst>
          </a:prstGeom>
          <a:gradFill rotWithShape="0">
            <a:gsLst>
              <a:gs pos="0">
                <a:srgbClr val="8DFF8D">
                  <a:gamma/>
                  <a:tint val="0"/>
                  <a:invGamma/>
                </a:srgbClr>
              </a:gs>
              <a:gs pos="100000">
                <a:srgbClr val="8DFF8D"/>
              </a:gs>
            </a:gsLst>
            <a:path path="shape">
              <a:fillToRect l="50000" t="50000" r="50000" b="50000"/>
            </a:path>
          </a:gradFill>
          <a:ln w="9525">
            <a:solidFill>
              <a:schemeClr val="tx1"/>
            </a:solidFill>
            <a:miter lim="800000"/>
            <a:headEnd/>
            <a:tailEnd/>
          </a:ln>
          <a:effectLst/>
        </p:spPr>
        <p:txBody>
          <a:bodyPr anchor="ctr">
            <a:spAutoFit/>
          </a:bodyPr>
          <a:lstStyle/>
          <a:p>
            <a:pPr algn="ctr"/>
            <a:r>
              <a:rPr lang="es-ES_tradnl" sz="1200">
                <a:latin typeface="Arial" charset="0"/>
              </a:rPr>
              <a:t>Al ser s</a:t>
            </a:r>
            <a:r>
              <a:rPr lang="es-ES_tradnl" sz="1200" baseline="-30000">
                <a:latin typeface="Arial" charset="0"/>
              </a:rPr>
              <a:t>2</a:t>
            </a:r>
            <a:r>
              <a:rPr lang="es-ES_tradnl" sz="1200">
                <a:latin typeface="Arial" charset="0"/>
              </a:rPr>
              <a:t> </a:t>
            </a:r>
            <a:r>
              <a:rPr lang="es-ES_tradnl" sz="1200">
                <a:sym typeface="Symbol" pitchFamily="18" charset="2"/>
              </a:rPr>
              <a:t></a:t>
            </a:r>
            <a:r>
              <a:rPr lang="es-ES_tradnl" sz="1200">
                <a:latin typeface="Arial" charset="0"/>
              </a:rPr>
              <a:t> s</a:t>
            </a:r>
            <a:r>
              <a:rPr lang="es-ES_tradnl" sz="1200" baseline="-30000">
                <a:latin typeface="Arial" charset="0"/>
              </a:rPr>
              <a:t>1</a:t>
            </a:r>
            <a:endParaRPr lang="es-ES" sz="1200" baseline="-30000">
              <a:latin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a:xfrm>
            <a:off x="457200" y="304800"/>
            <a:ext cx="8001000" cy="777875"/>
          </a:xfrm>
          <a:gradFill rotWithShape="0">
            <a:gsLst>
              <a:gs pos="0">
                <a:srgbClr val="00D3CE"/>
              </a:gs>
              <a:gs pos="50000">
                <a:srgbClr val="00D3CE">
                  <a:gamma/>
                  <a:tint val="8627"/>
                  <a:invGamma/>
                </a:srgbClr>
              </a:gs>
              <a:gs pos="100000">
                <a:srgbClr val="00D3CE"/>
              </a:gs>
            </a:gsLst>
            <a:lin ang="18900000" scaled="1"/>
          </a:gradFill>
          <a:ln w="28575">
            <a:solidFill>
              <a:schemeClr val="tx1"/>
            </a:solidFill>
          </a:ln>
        </p:spPr>
        <p:txBody>
          <a:bodyPr>
            <a:spAutoFit/>
          </a:bodyPr>
          <a:lstStyle/>
          <a:p>
            <a:pPr algn="ctr"/>
            <a:r>
              <a:rPr lang="es-ES" sz="2400" dirty="0">
                <a:solidFill>
                  <a:srgbClr val="0033CC"/>
                </a:solidFill>
                <a:hlinkClick r:id="rId2"/>
              </a:rPr>
              <a:t>La Atmósfera</a:t>
            </a:r>
            <a:r>
              <a:rPr lang="es-ES" sz="2400" dirty="0">
                <a:solidFill>
                  <a:srgbClr val="0033CC"/>
                </a:solidFill>
              </a:rPr>
              <a:t>.</a:t>
            </a:r>
            <a:r>
              <a:rPr lang="es-ES_tradnl" sz="2400" dirty="0">
                <a:solidFill>
                  <a:srgbClr val="0033CC"/>
                </a:solidFill>
              </a:rPr>
              <a:t> </a:t>
            </a:r>
            <a:r>
              <a:rPr lang="es-ES" sz="2400" dirty="0">
                <a:solidFill>
                  <a:srgbClr val="0033CC"/>
                </a:solidFill>
                <a:hlinkClick r:id="rId3"/>
              </a:rPr>
              <a:t>Medida </a:t>
            </a:r>
            <a:r>
              <a:rPr lang="es-ES_tradnl" sz="2400" dirty="0">
                <a:solidFill>
                  <a:srgbClr val="0033CC"/>
                </a:solidFill>
                <a:hlinkClick r:id="rId3"/>
              </a:rPr>
              <a:t>de l</a:t>
            </a:r>
            <a:r>
              <a:rPr lang="es-ES" sz="2400" dirty="0">
                <a:solidFill>
                  <a:srgbClr val="0033CC"/>
                </a:solidFill>
                <a:hlinkClick r:id="rId3"/>
              </a:rPr>
              <a:t>a Presión Atmosférica</a:t>
            </a:r>
            <a:r>
              <a:rPr lang="es-ES" sz="2400" dirty="0">
                <a:solidFill>
                  <a:srgbClr val="0033CC"/>
                </a:solidFill>
              </a:rPr>
              <a:t>. </a:t>
            </a:r>
            <a:r>
              <a:rPr lang="es-ES_tradnl" sz="2400" dirty="0">
                <a:solidFill>
                  <a:srgbClr val="0033CC"/>
                </a:solidFill>
              </a:rPr>
              <a:t/>
            </a:r>
            <a:br>
              <a:rPr lang="es-ES_tradnl" sz="2400" dirty="0">
                <a:solidFill>
                  <a:srgbClr val="0033CC"/>
                </a:solidFill>
              </a:rPr>
            </a:br>
            <a:r>
              <a:rPr lang="es-ES" sz="2400" dirty="0">
                <a:solidFill>
                  <a:srgbClr val="0033CC"/>
                </a:solidFill>
              </a:rPr>
              <a:t>Variación </a:t>
            </a:r>
            <a:r>
              <a:rPr lang="es-ES_tradnl" sz="2400" dirty="0">
                <a:solidFill>
                  <a:srgbClr val="0033CC"/>
                </a:solidFill>
              </a:rPr>
              <a:t>d</a:t>
            </a:r>
            <a:r>
              <a:rPr lang="es-ES" sz="2400" dirty="0">
                <a:solidFill>
                  <a:srgbClr val="0033CC"/>
                </a:solidFill>
              </a:rPr>
              <a:t>e </a:t>
            </a:r>
            <a:r>
              <a:rPr lang="es-ES_tradnl" sz="2400" dirty="0">
                <a:solidFill>
                  <a:srgbClr val="0033CC"/>
                </a:solidFill>
              </a:rPr>
              <a:t>l</a:t>
            </a:r>
            <a:r>
              <a:rPr lang="es-ES" sz="2400" dirty="0">
                <a:solidFill>
                  <a:srgbClr val="0033CC"/>
                </a:solidFill>
              </a:rPr>
              <a:t>a Presión Atmosférica </a:t>
            </a:r>
            <a:r>
              <a:rPr lang="es-ES_tradnl" sz="2400" dirty="0">
                <a:solidFill>
                  <a:srgbClr val="0033CC"/>
                </a:solidFill>
              </a:rPr>
              <a:t>c</a:t>
            </a:r>
            <a:r>
              <a:rPr lang="es-ES" sz="2400" dirty="0" err="1">
                <a:solidFill>
                  <a:srgbClr val="0033CC"/>
                </a:solidFill>
              </a:rPr>
              <a:t>on</a:t>
            </a:r>
            <a:r>
              <a:rPr lang="es-ES" sz="2400" dirty="0">
                <a:solidFill>
                  <a:srgbClr val="0033CC"/>
                </a:solidFill>
              </a:rPr>
              <a:t> </a:t>
            </a:r>
            <a:r>
              <a:rPr lang="es-ES_tradnl" sz="2400" dirty="0">
                <a:solidFill>
                  <a:srgbClr val="0033CC"/>
                </a:solidFill>
              </a:rPr>
              <a:t>l</a:t>
            </a:r>
            <a:r>
              <a:rPr lang="es-ES" sz="2400" dirty="0">
                <a:solidFill>
                  <a:srgbClr val="0033CC"/>
                </a:solidFill>
              </a:rPr>
              <a:t>a </a:t>
            </a:r>
            <a:r>
              <a:rPr lang="es-ES_tradnl" sz="2400" dirty="0">
                <a:solidFill>
                  <a:srgbClr val="0033CC"/>
                </a:solidFill>
              </a:rPr>
              <a:t>a</a:t>
            </a:r>
            <a:r>
              <a:rPr lang="es-ES" sz="2400" dirty="0" err="1">
                <a:solidFill>
                  <a:srgbClr val="0033CC"/>
                </a:solidFill>
              </a:rPr>
              <a:t>ltura</a:t>
            </a:r>
            <a:endParaRPr lang="es-ES" sz="2400" dirty="0">
              <a:solidFill>
                <a:srgbClr val="0033CC"/>
              </a:solidFill>
            </a:endParaRPr>
          </a:p>
        </p:txBody>
      </p:sp>
      <p:sp>
        <p:nvSpPr>
          <p:cNvPr id="203779" name="Rectangle 3"/>
          <p:cNvSpPr>
            <a:spLocks noChangeArrowheads="1"/>
          </p:cNvSpPr>
          <p:nvPr/>
        </p:nvSpPr>
        <p:spPr bwMode="auto">
          <a:xfrm>
            <a:off x="685800" y="1447800"/>
            <a:ext cx="7848600" cy="466725"/>
          </a:xfrm>
          <a:prstGeom prst="rect">
            <a:avLst/>
          </a:prstGeom>
          <a:solidFill>
            <a:srgbClr val="BFFFF3"/>
          </a:solidFill>
          <a:ln w="9525">
            <a:solidFill>
              <a:schemeClr val="tx1"/>
            </a:solidFill>
            <a:miter lim="800000"/>
            <a:headEnd/>
            <a:tailEnd/>
          </a:ln>
          <a:effectLst/>
        </p:spPr>
        <p:txBody>
          <a:bodyPr anchor="ctr">
            <a:spAutoFit/>
          </a:bodyPr>
          <a:lstStyle/>
          <a:p>
            <a:pPr algn="ctr"/>
            <a:r>
              <a:rPr lang="es-ES" sz="1200" dirty="0">
                <a:latin typeface="Arial" charset="0"/>
                <a:hlinkClick r:id="rId4"/>
              </a:rPr>
              <a:t>La atmósfera </a:t>
            </a:r>
            <a:r>
              <a:rPr lang="es-ES" sz="1200" dirty="0">
                <a:latin typeface="Arial" charset="0"/>
              </a:rPr>
              <a:t>que nos envuelve es como un inmenso recipiente que contiene un fluido llamado aire </a:t>
            </a:r>
            <a:endParaRPr lang="es-ES_tradnl" sz="1200" dirty="0">
              <a:latin typeface="Arial" charset="0"/>
            </a:endParaRPr>
          </a:p>
          <a:p>
            <a:pPr algn="ctr"/>
            <a:r>
              <a:rPr lang="es-ES" sz="1200" dirty="0">
                <a:latin typeface="Arial" charset="0"/>
              </a:rPr>
              <a:t>( mezcla homogénea de gases cuyos componentes fundamentales son el oxígeno y el nitrógeno). </a:t>
            </a:r>
            <a:endParaRPr lang="es-ES_tradnl" sz="1200" dirty="0">
              <a:latin typeface="Arial" charset="0"/>
            </a:endParaRPr>
          </a:p>
        </p:txBody>
      </p:sp>
      <p:sp>
        <p:nvSpPr>
          <p:cNvPr id="203780" name="Rectangle 4"/>
          <p:cNvSpPr>
            <a:spLocks noChangeArrowheads="1"/>
          </p:cNvSpPr>
          <p:nvPr/>
        </p:nvSpPr>
        <p:spPr bwMode="auto">
          <a:xfrm>
            <a:off x="914400" y="3048000"/>
            <a:ext cx="7086600" cy="346075"/>
          </a:xfrm>
          <a:prstGeom prst="rect">
            <a:avLst/>
          </a:prstGeom>
          <a:gradFill rotWithShape="0">
            <a:gsLst>
              <a:gs pos="0">
                <a:srgbClr val="66FFFF"/>
              </a:gs>
              <a:gs pos="100000">
                <a:srgbClr val="66FFFF">
                  <a:gamma/>
                  <a:tint val="0"/>
                  <a:invGamma/>
                </a:srgbClr>
              </a:gs>
            </a:gsLst>
            <a:path path="shape">
              <a:fillToRect l="50000" t="50000" r="50000" b="50000"/>
            </a:path>
          </a:gradFill>
          <a:ln w="9525">
            <a:solidFill>
              <a:schemeClr val="tx1"/>
            </a:solidFill>
            <a:miter lim="800000"/>
            <a:headEnd/>
            <a:tailEnd/>
          </a:ln>
          <a:effectLst/>
        </p:spPr>
        <p:txBody>
          <a:bodyPr anchor="ctr">
            <a:spAutoFit/>
          </a:bodyPr>
          <a:lstStyle/>
          <a:p>
            <a:pPr algn="ctr"/>
            <a:r>
              <a:rPr lang="es-ES" sz="1200" dirty="0">
                <a:latin typeface="Arial" charset="0"/>
              </a:rPr>
              <a:t>La medida de la presión atmosférica la realizó </a:t>
            </a:r>
            <a:r>
              <a:rPr lang="es-ES" sz="1600" dirty="0" err="1">
                <a:solidFill>
                  <a:srgbClr val="0000FF"/>
                </a:solidFill>
                <a:latin typeface="Arial" charset="0"/>
                <a:hlinkClick r:id="rId5"/>
              </a:rPr>
              <a:t>Torricelli</a:t>
            </a:r>
            <a:r>
              <a:rPr lang="es-ES" sz="1600" dirty="0">
                <a:solidFill>
                  <a:srgbClr val="0000FF"/>
                </a:solidFill>
                <a:latin typeface="Arial" charset="0"/>
                <a:hlinkClick r:id="rId5"/>
              </a:rPr>
              <a:t> </a:t>
            </a:r>
            <a:r>
              <a:rPr lang="es-ES" sz="1200" dirty="0">
                <a:latin typeface="Arial" charset="0"/>
              </a:rPr>
              <a:t>con el siguiente experimento: </a:t>
            </a:r>
            <a:endParaRPr lang="es-ES_tradnl" sz="1200" dirty="0">
              <a:latin typeface="Arial" charset="0"/>
            </a:endParaRPr>
          </a:p>
        </p:txBody>
      </p:sp>
      <p:sp>
        <p:nvSpPr>
          <p:cNvPr id="203781" name="Rectangle 5"/>
          <p:cNvSpPr>
            <a:spLocks noChangeArrowheads="1"/>
          </p:cNvSpPr>
          <p:nvPr/>
        </p:nvSpPr>
        <p:spPr bwMode="auto">
          <a:xfrm>
            <a:off x="1828800" y="1981200"/>
            <a:ext cx="5638800" cy="284163"/>
          </a:xfrm>
          <a:prstGeom prst="rect">
            <a:avLst/>
          </a:prstGeom>
          <a:solidFill>
            <a:srgbClr val="5FFFE1"/>
          </a:solidFill>
          <a:ln w="9525">
            <a:solidFill>
              <a:schemeClr val="tx1"/>
            </a:solidFill>
            <a:miter lim="800000"/>
            <a:headEnd/>
            <a:tailEnd/>
          </a:ln>
          <a:effectLst/>
        </p:spPr>
        <p:txBody>
          <a:bodyPr anchor="ctr">
            <a:spAutoFit/>
          </a:bodyPr>
          <a:lstStyle/>
          <a:p>
            <a:pPr algn="ctr"/>
            <a:r>
              <a:rPr lang="es-ES" sz="1200">
                <a:latin typeface="Arial" charset="0"/>
              </a:rPr>
              <a:t>El aire por ser un fluido ejerce fuerzas perpendiculares a las superficies. </a:t>
            </a:r>
            <a:endParaRPr lang="es-ES" sz="1200" b="0">
              <a:latin typeface="Arial" charset="0"/>
            </a:endParaRPr>
          </a:p>
        </p:txBody>
      </p:sp>
      <p:sp>
        <p:nvSpPr>
          <p:cNvPr id="203782" name="Rectangle 6"/>
          <p:cNvSpPr>
            <a:spLocks noChangeArrowheads="1"/>
          </p:cNvSpPr>
          <p:nvPr/>
        </p:nvSpPr>
        <p:spPr bwMode="auto">
          <a:xfrm>
            <a:off x="228600" y="2362200"/>
            <a:ext cx="8686800" cy="381000"/>
          </a:xfrm>
          <a:prstGeom prst="rect">
            <a:avLst/>
          </a:prstGeom>
          <a:solidFill>
            <a:srgbClr val="00FFCC"/>
          </a:solidFill>
          <a:ln w="9525">
            <a:solidFill>
              <a:schemeClr val="tx1"/>
            </a:solidFill>
            <a:miter lim="800000"/>
            <a:headEnd/>
            <a:tailEnd/>
          </a:ln>
          <a:effectLst/>
        </p:spPr>
        <p:txBody>
          <a:bodyPr wrap="none" anchor="ctr"/>
          <a:lstStyle/>
          <a:p>
            <a:pPr algn="ctr"/>
            <a:r>
              <a:rPr lang="es-ES" sz="1200">
                <a:latin typeface="Arial" charset="0"/>
              </a:rPr>
              <a:t>Llamamos presión atmosférica a la presión ejercida por el aire que nos envuelve sobre todos nosotros.</a:t>
            </a:r>
            <a:endParaRPr lang="es-ES" sz="1200" b="0">
              <a:latin typeface="Arial" charset="0"/>
            </a:endParaRPr>
          </a:p>
        </p:txBody>
      </p:sp>
      <p:grpSp>
        <p:nvGrpSpPr>
          <p:cNvPr id="203783" name="Group 7"/>
          <p:cNvGrpSpPr>
            <a:grpSpLocks/>
          </p:cNvGrpSpPr>
          <p:nvPr/>
        </p:nvGrpSpPr>
        <p:grpSpPr bwMode="auto">
          <a:xfrm>
            <a:off x="304800" y="3505200"/>
            <a:ext cx="8534400" cy="2971800"/>
            <a:chOff x="240" y="1920"/>
            <a:chExt cx="5376" cy="1872"/>
          </a:xfrm>
        </p:grpSpPr>
        <p:grpSp>
          <p:nvGrpSpPr>
            <p:cNvPr id="203784" name="Group 8"/>
            <p:cNvGrpSpPr>
              <a:grpSpLocks/>
            </p:cNvGrpSpPr>
            <p:nvPr/>
          </p:nvGrpSpPr>
          <p:grpSpPr bwMode="auto">
            <a:xfrm>
              <a:off x="1584" y="2832"/>
              <a:ext cx="1512" cy="432"/>
              <a:chOff x="2061" y="10900"/>
              <a:chExt cx="4500" cy="1080"/>
            </a:xfrm>
          </p:grpSpPr>
          <p:sp>
            <p:nvSpPr>
              <p:cNvPr id="203785" name="Text Box 9"/>
              <p:cNvSpPr txBox="1">
                <a:spLocks noChangeArrowheads="1"/>
              </p:cNvSpPr>
              <p:nvPr/>
            </p:nvSpPr>
            <p:spPr bwMode="auto">
              <a:xfrm>
                <a:off x="2061" y="10900"/>
                <a:ext cx="4500" cy="1080"/>
              </a:xfrm>
              <a:prstGeom prst="rect">
                <a:avLst/>
              </a:prstGeom>
              <a:solidFill>
                <a:srgbClr val="FFFFFF"/>
              </a:solidFill>
              <a:ln w="9525">
                <a:solidFill>
                  <a:srgbClr val="000000"/>
                </a:solidFill>
                <a:miter lim="800000"/>
                <a:headEnd/>
                <a:tailEnd/>
              </a:ln>
              <a:effectLst>
                <a:outerShdw dist="107763" dir="2700000" algn="ctr" rotWithShape="0">
                  <a:srgbClr val="808080"/>
                </a:outerShdw>
              </a:effectLst>
            </p:spPr>
            <p:txBody>
              <a:bodyPr/>
              <a:lstStyle/>
              <a:p>
                <a:pPr eaLnBrk="0" hangingPunct="0"/>
                <a:r>
                  <a:rPr lang="es-ES_tradnl" sz="1200" b="0" noProof="1"/>
                  <a:t>          Peso de la columna de aire   </a:t>
                </a:r>
                <a:endParaRPr lang="es-ES" sz="1200" b="0"/>
              </a:p>
              <a:p>
                <a:pPr eaLnBrk="0" hangingPunct="0"/>
                <a:r>
                  <a:rPr lang="es-ES" sz="1200" b="0" noProof="1"/>
                  <a:t>P =  </a:t>
                </a:r>
              </a:p>
              <a:p>
                <a:pPr eaLnBrk="0" hangingPunct="0"/>
                <a:r>
                  <a:rPr lang="es-ES" sz="1200" b="0" noProof="1"/>
                  <a:t>                        superficie                                             </a:t>
                </a:r>
              </a:p>
              <a:p>
                <a:pPr eaLnBrk="0" hangingPunct="0"/>
                <a:r>
                  <a:rPr lang="es-ES" sz="1200" b="0" noProof="1"/>
                  <a:t>                                       </a:t>
                </a:r>
              </a:p>
              <a:p>
                <a:pPr eaLnBrk="0" hangingPunct="0"/>
                <a:endParaRPr lang="es-ES" sz="1200" b="0" noProof="1"/>
              </a:p>
              <a:p>
                <a:pPr eaLnBrk="0" hangingPunct="0"/>
                <a:endParaRPr lang="es-ES" sz="1200" b="0"/>
              </a:p>
            </p:txBody>
          </p:sp>
          <p:sp>
            <p:nvSpPr>
              <p:cNvPr id="203786" name="Line 10"/>
              <p:cNvSpPr>
                <a:spLocks noChangeShapeType="1"/>
              </p:cNvSpPr>
              <p:nvPr/>
            </p:nvSpPr>
            <p:spPr bwMode="auto">
              <a:xfrm flipH="1">
                <a:off x="2781" y="11344"/>
                <a:ext cx="2700" cy="0"/>
              </a:xfrm>
              <a:prstGeom prst="line">
                <a:avLst/>
              </a:prstGeom>
              <a:noFill/>
              <a:ln w="9525">
                <a:solidFill>
                  <a:srgbClr val="000000"/>
                </a:solidFill>
                <a:round/>
                <a:headEnd/>
                <a:tailEnd/>
              </a:ln>
              <a:effectLst/>
            </p:spPr>
            <p:txBody>
              <a:bodyPr/>
              <a:lstStyle/>
              <a:p>
                <a:endParaRPr lang="es-ES_tradnl"/>
              </a:p>
            </p:txBody>
          </p:sp>
        </p:grpSp>
        <p:sp>
          <p:nvSpPr>
            <p:cNvPr id="203787" name="Text Box 11"/>
            <p:cNvSpPr txBox="1">
              <a:spLocks noChangeArrowheads="1"/>
            </p:cNvSpPr>
            <p:nvPr/>
          </p:nvSpPr>
          <p:spPr bwMode="auto">
            <a:xfrm>
              <a:off x="240" y="1920"/>
              <a:ext cx="5376" cy="1872"/>
            </a:xfrm>
            <a:prstGeom prst="rect">
              <a:avLst/>
            </a:prstGeom>
            <a:gradFill rotWithShape="0">
              <a:gsLst>
                <a:gs pos="0">
                  <a:srgbClr val="91E6EF"/>
                </a:gs>
                <a:gs pos="50000">
                  <a:srgbClr val="91E6EF">
                    <a:gamma/>
                    <a:tint val="0"/>
                    <a:invGamma/>
                  </a:srgbClr>
                </a:gs>
                <a:gs pos="100000">
                  <a:srgbClr val="91E6EF"/>
                </a:gs>
              </a:gsLst>
              <a:lin ang="2700000" scaled="1"/>
            </a:gradFill>
            <a:ln w="9525">
              <a:solidFill>
                <a:srgbClr val="000000"/>
              </a:solidFill>
              <a:miter lim="800000"/>
              <a:headEnd/>
              <a:tailEnd/>
            </a:ln>
          </p:spPr>
          <p:txBody>
            <a:bodyPr/>
            <a:lstStyle/>
            <a:p>
              <a:pPr eaLnBrk="0" hangingPunct="0"/>
              <a:endParaRPr lang="es-ES" sz="1200" b="0"/>
            </a:p>
            <a:p>
              <a:pPr eaLnBrk="0" hangingPunct="0"/>
              <a:endParaRPr lang="es-ES" sz="1200" b="0"/>
            </a:p>
            <a:p>
              <a:pPr eaLnBrk="0" hangingPunct="0"/>
              <a:endParaRPr lang="es-ES" sz="1200" b="0"/>
            </a:p>
            <a:p>
              <a:pPr eaLnBrk="0" hangingPunct="0"/>
              <a:endParaRPr lang="es-ES" sz="1200" b="0"/>
            </a:p>
            <a:p>
              <a:pPr eaLnBrk="0" hangingPunct="0"/>
              <a:r>
                <a:rPr lang="es-ES" sz="1200"/>
                <a:t>    </a:t>
              </a:r>
            </a:p>
            <a:p>
              <a:pPr eaLnBrk="0" hangingPunct="0"/>
              <a:r>
                <a:rPr lang="es-ES" sz="1200"/>
                <a:t>                        </a:t>
              </a:r>
            </a:p>
            <a:p>
              <a:pPr eaLnBrk="0" hangingPunct="0"/>
              <a:endParaRPr lang="es-ES" sz="1200"/>
            </a:p>
            <a:p>
              <a:pPr eaLnBrk="0" hangingPunct="0"/>
              <a:r>
                <a:rPr lang="es-ES" sz="1200"/>
                <a:t>                                    </a:t>
              </a:r>
              <a:r>
                <a:rPr lang="es-ES" sz="1200" b="0"/>
                <a:t>                   </a:t>
              </a:r>
            </a:p>
          </p:txBody>
        </p:sp>
        <p:sp>
          <p:nvSpPr>
            <p:cNvPr id="203788" name="Rectangle 12"/>
            <p:cNvSpPr>
              <a:spLocks noChangeArrowheads="1"/>
            </p:cNvSpPr>
            <p:nvPr/>
          </p:nvSpPr>
          <p:spPr bwMode="auto">
            <a:xfrm>
              <a:off x="312" y="3220"/>
              <a:ext cx="648" cy="371"/>
            </a:xfrm>
            <a:prstGeom prst="rect">
              <a:avLst/>
            </a:prstGeom>
            <a:solidFill>
              <a:srgbClr val="DDDDDD"/>
            </a:solidFill>
            <a:ln w="9525">
              <a:noFill/>
              <a:miter lim="800000"/>
              <a:headEnd/>
              <a:tailEnd/>
            </a:ln>
          </p:spPr>
          <p:txBody>
            <a:bodyPr/>
            <a:lstStyle/>
            <a:p>
              <a:endParaRPr lang="es-ES_tradnl"/>
            </a:p>
          </p:txBody>
        </p:sp>
        <p:sp>
          <p:nvSpPr>
            <p:cNvPr id="203789" name="Line 13"/>
            <p:cNvSpPr>
              <a:spLocks noChangeShapeType="1"/>
            </p:cNvSpPr>
            <p:nvPr/>
          </p:nvSpPr>
          <p:spPr bwMode="auto">
            <a:xfrm>
              <a:off x="960" y="3180"/>
              <a:ext cx="0" cy="411"/>
            </a:xfrm>
            <a:prstGeom prst="line">
              <a:avLst/>
            </a:prstGeom>
            <a:noFill/>
            <a:ln w="9525">
              <a:solidFill>
                <a:srgbClr val="000000"/>
              </a:solidFill>
              <a:round/>
              <a:headEnd/>
              <a:tailEnd/>
            </a:ln>
          </p:spPr>
          <p:txBody>
            <a:bodyPr/>
            <a:lstStyle/>
            <a:p>
              <a:endParaRPr lang="es-ES_tradnl"/>
            </a:p>
          </p:txBody>
        </p:sp>
        <p:sp>
          <p:nvSpPr>
            <p:cNvPr id="203790" name="Rectangle 14"/>
            <p:cNvSpPr>
              <a:spLocks noChangeArrowheads="1"/>
            </p:cNvSpPr>
            <p:nvPr/>
          </p:nvSpPr>
          <p:spPr bwMode="auto">
            <a:xfrm>
              <a:off x="528" y="2208"/>
              <a:ext cx="288" cy="1082"/>
            </a:xfrm>
            <a:prstGeom prst="rect">
              <a:avLst/>
            </a:prstGeom>
            <a:solidFill>
              <a:srgbClr val="DDDDDD"/>
            </a:solidFill>
            <a:ln w="9525">
              <a:noFill/>
              <a:miter lim="800000"/>
              <a:headEnd/>
              <a:tailEnd/>
            </a:ln>
          </p:spPr>
          <p:txBody>
            <a:bodyPr/>
            <a:lstStyle/>
            <a:p>
              <a:pPr eaLnBrk="0" hangingPunct="0"/>
              <a:endParaRPr lang="es-ES" sz="1200"/>
            </a:p>
            <a:p>
              <a:pPr eaLnBrk="0" hangingPunct="0"/>
              <a:endParaRPr lang="es-ES" sz="1200"/>
            </a:p>
            <a:p>
              <a:pPr eaLnBrk="0" hangingPunct="0"/>
              <a:endParaRPr lang="es-ES" sz="1200"/>
            </a:p>
            <a:p>
              <a:pPr eaLnBrk="0" hangingPunct="0"/>
              <a:endParaRPr lang="es-ES_tradnl" sz="1200"/>
            </a:p>
            <a:p>
              <a:pPr eaLnBrk="0" hangingPunct="0"/>
              <a:endParaRPr lang="es-ES_tradnl" sz="1200"/>
            </a:p>
            <a:p>
              <a:pPr eaLnBrk="0" hangingPunct="0"/>
              <a:endParaRPr lang="es-ES_tradnl" sz="1200"/>
            </a:p>
            <a:p>
              <a:pPr eaLnBrk="0" hangingPunct="0"/>
              <a:endParaRPr lang="es-ES_tradnl" sz="1200"/>
            </a:p>
            <a:p>
              <a:pPr eaLnBrk="0" hangingPunct="0"/>
              <a:r>
                <a:rPr lang="es-ES_tradnl" sz="1200"/>
                <a:t> </a:t>
              </a:r>
            </a:p>
            <a:p>
              <a:pPr eaLnBrk="0" hangingPunct="0"/>
              <a:endParaRPr lang="es-ES" sz="1200"/>
            </a:p>
            <a:p>
              <a:pPr eaLnBrk="0" hangingPunct="0"/>
              <a:endParaRPr lang="es-ES" sz="1200" b="0"/>
            </a:p>
          </p:txBody>
        </p:sp>
        <p:sp>
          <p:nvSpPr>
            <p:cNvPr id="203791" name="Line 15"/>
            <p:cNvSpPr>
              <a:spLocks noChangeShapeType="1"/>
            </p:cNvSpPr>
            <p:nvPr/>
          </p:nvSpPr>
          <p:spPr bwMode="auto">
            <a:xfrm>
              <a:off x="312" y="3180"/>
              <a:ext cx="0" cy="411"/>
            </a:xfrm>
            <a:prstGeom prst="line">
              <a:avLst/>
            </a:prstGeom>
            <a:noFill/>
            <a:ln w="9525">
              <a:solidFill>
                <a:srgbClr val="000000"/>
              </a:solidFill>
              <a:round/>
              <a:headEnd/>
              <a:tailEnd/>
            </a:ln>
          </p:spPr>
          <p:txBody>
            <a:bodyPr/>
            <a:lstStyle/>
            <a:p>
              <a:endParaRPr lang="es-ES_tradnl"/>
            </a:p>
          </p:txBody>
        </p:sp>
        <p:sp>
          <p:nvSpPr>
            <p:cNvPr id="203792" name="Line 16"/>
            <p:cNvSpPr>
              <a:spLocks noChangeShapeType="1"/>
            </p:cNvSpPr>
            <p:nvPr/>
          </p:nvSpPr>
          <p:spPr bwMode="auto">
            <a:xfrm>
              <a:off x="312" y="3591"/>
              <a:ext cx="648" cy="0"/>
            </a:xfrm>
            <a:prstGeom prst="line">
              <a:avLst/>
            </a:prstGeom>
            <a:noFill/>
            <a:ln w="9525">
              <a:solidFill>
                <a:srgbClr val="000000"/>
              </a:solidFill>
              <a:round/>
              <a:headEnd/>
              <a:tailEnd/>
            </a:ln>
          </p:spPr>
          <p:txBody>
            <a:bodyPr/>
            <a:lstStyle/>
            <a:p>
              <a:endParaRPr lang="es-ES_tradnl"/>
            </a:p>
          </p:txBody>
        </p:sp>
        <p:sp>
          <p:nvSpPr>
            <p:cNvPr id="203793" name="Line 17"/>
            <p:cNvSpPr>
              <a:spLocks noChangeShapeType="1"/>
            </p:cNvSpPr>
            <p:nvPr/>
          </p:nvSpPr>
          <p:spPr bwMode="auto">
            <a:xfrm>
              <a:off x="528" y="2208"/>
              <a:ext cx="0" cy="1193"/>
            </a:xfrm>
            <a:prstGeom prst="line">
              <a:avLst/>
            </a:prstGeom>
            <a:noFill/>
            <a:ln w="9525">
              <a:solidFill>
                <a:srgbClr val="000000"/>
              </a:solidFill>
              <a:round/>
              <a:headEnd/>
              <a:tailEnd/>
            </a:ln>
          </p:spPr>
          <p:txBody>
            <a:bodyPr/>
            <a:lstStyle/>
            <a:p>
              <a:endParaRPr lang="es-ES_tradnl"/>
            </a:p>
          </p:txBody>
        </p:sp>
        <p:sp>
          <p:nvSpPr>
            <p:cNvPr id="203794" name="Line 18"/>
            <p:cNvSpPr>
              <a:spLocks noChangeShapeType="1"/>
            </p:cNvSpPr>
            <p:nvPr/>
          </p:nvSpPr>
          <p:spPr bwMode="auto">
            <a:xfrm>
              <a:off x="528" y="2208"/>
              <a:ext cx="240" cy="0"/>
            </a:xfrm>
            <a:prstGeom prst="line">
              <a:avLst/>
            </a:prstGeom>
            <a:noFill/>
            <a:ln w="9525">
              <a:solidFill>
                <a:srgbClr val="000000"/>
              </a:solidFill>
              <a:round/>
              <a:headEnd/>
              <a:tailEnd/>
            </a:ln>
          </p:spPr>
          <p:txBody>
            <a:bodyPr/>
            <a:lstStyle/>
            <a:p>
              <a:endParaRPr lang="es-ES_tradnl"/>
            </a:p>
          </p:txBody>
        </p:sp>
        <p:sp>
          <p:nvSpPr>
            <p:cNvPr id="203795" name="Text Box 19"/>
            <p:cNvSpPr txBox="1">
              <a:spLocks noChangeArrowheads="1"/>
            </p:cNvSpPr>
            <p:nvPr/>
          </p:nvSpPr>
          <p:spPr bwMode="auto">
            <a:xfrm>
              <a:off x="1056" y="3360"/>
              <a:ext cx="4512" cy="198"/>
            </a:xfrm>
            <a:prstGeom prst="rect">
              <a:avLst/>
            </a:prstGeom>
            <a:solidFill>
              <a:srgbClr val="FFFFFF"/>
            </a:solidFill>
            <a:ln w="9525">
              <a:solidFill>
                <a:srgbClr val="000000"/>
              </a:solidFill>
              <a:miter lim="800000"/>
              <a:headEnd/>
              <a:tailEnd/>
            </a:ln>
          </p:spPr>
          <p:txBody>
            <a:bodyPr>
              <a:spAutoFit/>
            </a:bodyPr>
            <a:lstStyle/>
            <a:p>
              <a:pPr eaLnBrk="0" hangingPunct="0"/>
              <a:r>
                <a:rPr lang="es-ES" sz="1200" b="0"/>
                <a:t>  </a:t>
              </a:r>
              <a:r>
                <a:rPr lang="es-ES" sz="1400"/>
                <a:t>P</a:t>
              </a:r>
              <a:r>
                <a:rPr lang="es-ES" sz="1400" baseline="-25000"/>
                <a:t>1</a:t>
              </a:r>
              <a:r>
                <a:rPr lang="es-ES" sz="1400"/>
                <a:t> = P</a:t>
              </a:r>
              <a:r>
                <a:rPr lang="es-ES_tradnl" sz="1400"/>
                <a:t> </a:t>
              </a:r>
              <a:r>
                <a:rPr lang="es-ES" sz="1400"/>
                <a:t>atmosférica  </a:t>
              </a:r>
              <a:r>
                <a:rPr lang="es-ES_tradnl" sz="1400"/>
                <a:t> </a:t>
              </a:r>
              <a:r>
                <a:rPr lang="es-ES" sz="1400"/>
                <a:t> P</a:t>
              </a:r>
              <a:r>
                <a:rPr lang="es-ES" sz="1400" baseline="-25000"/>
                <a:t>2</a:t>
              </a:r>
              <a:r>
                <a:rPr lang="es-ES" sz="1400"/>
                <a:t> = </a:t>
              </a:r>
              <a:r>
                <a:rPr lang="es-ES" sz="1400">
                  <a:latin typeface="Symbol" pitchFamily="18" charset="2"/>
                </a:rPr>
                <a:t>r</a:t>
              </a:r>
              <a:r>
                <a:rPr lang="es-ES_tradnl" sz="1400" baseline="-25000">
                  <a:latin typeface="Arial" charset="0"/>
                </a:rPr>
                <a:t>Hg</a:t>
              </a:r>
              <a:r>
                <a:rPr lang="es-ES" sz="1400">
                  <a:latin typeface="Symbol" pitchFamily="18" charset="2"/>
                </a:rPr>
                <a:t> </a:t>
              </a:r>
              <a:r>
                <a:rPr lang="es-ES" sz="1400"/>
                <a:t>. h . g = 13600 . 0,76 . 9,8 = 101300 Pa = 1 atm = 760 mm Hg</a:t>
              </a:r>
              <a:r>
                <a:rPr lang="es-ES" sz="1200" b="0"/>
                <a:t>                </a:t>
              </a:r>
            </a:p>
          </p:txBody>
        </p:sp>
        <p:sp>
          <p:nvSpPr>
            <p:cNvPr id="203796" name="Text Box 20"/>
            <p:cNvSpPr txBox="1">
              <a:spLocks noChangeArrowheads="1"/>
            </p:cNvSpPr>
            <p:nvPr/>
          </p:nvSpPr>
          <p:spPr bwMode="auto">
            <a:xfrm>
              <a:off x="336" y="3024"/>
              <a:ext cx="192" cy="173"/>
            </a:xfrm>
            <a:prstGeom prst="rect">
              <a:avLst/>
            </a:prstGeom>
            <a:gradFill rotWithShape="0">
              <a:gsLst>
                <a:gs pos="0">
                  <a:srgbClr val="FBBFF8"/>
                </a:gs>
                <a:gs pos="100000">
                  <a:srgbClr val="FBBFF8">
                    <a:gamma/>
                    <a:tint val="0"/>
                    <a:invGamma/>
                  </a:srgbClr>
                </a:gs>
              </a:gsLst>
              <a:path path="shape">
                <a:fillToRect l="50000" t="50000" r="50000" b="50000"/>
              </a:path>
            </a:gradFill>
            <a:ln w="9525">
              <a:noFill/>
              <a:miter lim="800000"/>
              <a:headEnd/>
              <a:tailEnd/>
            </a:ln>
          </p:spPr>
          <p:txBody>
            <a:bodyPr>
              <a:spAutoFit/>
            </a:bodyPr>
            <a:lstStyle/>
            <a:p>
              <a:pPr eaLnBrk="0" hangingPunct="0"/>
              <a:r>
                <a:rPr lang="es-ES" sz="1200"/>
                <a:t>1</a:t>
              </a:r>
              <a:endParaRPr lang="es-ES" sz="1200" b="0"/>
            </a:p>
          </p:txBody>
        </p:sp>
        <p:sp>
          <p:nvSpPr>
            <p:cNvPr id="203797" name="Line 21"/>
            <p:cNvSpPr>
              <a:spLocks noChangeShapeType="1"/>
            </p:cNvSpPr>
            <p:nvPr/>
          </p:nvSpPr>
          <p:spPr bwMode="auto">
            <a:xfrm>
              <a:off x="864" y="2208"/>
              <a:ext cx="0" cy="1023"/>
            </a:xfrm>
            <a:prstGeom prst="line">
              <a:avLst/>
            </a:prstGeom>
            <a:noFill/>
            <a:ln w="9525">
              <a:solidFill>
                <a:srgbClr val="000000"/>
              </a:solidFill>
              <a:round/>
              <a:headEnd type="triangle" w="med" len="med"/>
              <a:tailEnd type="triangle" w="med" len="med"/>
            </a:ln>
          </p:spPr>
          <p:txBody>
            <a:bodyPr/>
            <a:lstStyle/>
            <a:p>
              <a:endParaRPr lang="es-ES_tradnl"/>
            </a:p>
          </p:txBody>
        </p:sp>
        <p:sp>
          <p:nvSpPr>
            <p:cNvPr id="203798" name="Text Box 22"/>
            <p:cNvSpPr txBox="1">
              <a:spLocks noChangeArrowheads="1"/>
            </p:cNvSpPr>
            <p:nvPr/>
          </p:nvSpPr>
          <p:spPr bwMode="auto">
            <a:xfrm>
              <a:off x="912" y="2640"/>
              <a:ext cx="552" cy="250"/>
            </a:xfrm>
            <a:prstGeom prst="rect">
              <a:avLst/>
            </a:prstGeom>
            <a:solidFill>
              <a:srgbClr val="FFFFFF"/>
            </a:solidFill>
            <a:ln w="9525">
              <a:solidFill>
                <a:srgbClr val="000000"/>
              </a:solidFill>
              <a:miter lim="800000"/>
              <a:headEnd/>
              <a:tailEnd/>
            </a:ln>
          </p:spPr>
          <p:txBody>
            <a:bodyPr/>
            <a:lstStyle/>
            <a:p>
              <a:pPr eaLnBrk="0" hangingPunct="0"/>
              <a:r>
                <a:rPr lang="es-ES" sz="1200"/>
                <a:t>h = 76</a:t>
              </a:r>
              <a:r>
                <a:rPr lang="es-ES_tradnl" sz="1200"/>
                <a:t> </a:t>
              </a:r>
              <a:r>
                <a:rPr lang="es-ES" sz="1200"/>
                <a:t>cm</a:t>
              </a:r>
            </a:p>
          </p:txBody>
        </p:sp>
        <p:sp>
          <p:nvSpPr>
            <p:cNvPr id="203799" name="Rectangle 23"/>
            <p:cNvSpPr>
              <a:spLocks noChangeArrowheads="1"/>
            </p:cNvSpPr>
            <p:nvPr/>
          </p:nvSpPr>
          <p:spPr bwMode="auto">
            <a:xfrm>
              <a:off x="1632" y="2544"/>
              <a:ext cx="3888" cy="524"/>
            </a:xfrm>
            <a:prstGeom prst="rect">
              <a:avLst/>
            </a:prstGeom>
            <a:solidFill>
              <a:srgbClr val="EDEB87"/>
            </a:solidFill>
            <a:ln w="9525">
              <a:solidFill>
                <a:schemeClr val="tx1"/>
              </a:solidFill>
              <a:miter lim="800000"/>
              <a:headEnd/>
              <a:tailEnd/>
            </a:ln>
            <a:effectLst/>
          </p:spPr>
          <p:txBody>
            <a:bodyPr anchor="ctr">
              <a:spAutoFit/>
            </a:bodyPr>
            <a:lstStyle/>
            <a:p>
              <a:pPr algn="ctr"/>
              <a:r>
                <a:rPr lang="es-ES_tradnl" sz="1200">
                  <a:latin typeface="Arial" charset="0"/>
                </a:rPr>
                <a:t>Observó que el mercurio del tubo ascendía hasta alcanzar una altura de 76 cm sobre la superficie de la cubeta. Los puntos 1 y 2 están sometidos a la misma presión: 1 a la atmosférica y 2 a la hidrostática debida al mercurio de la columna. Teniendo en cuenta la ecuación fundamental de la hidrostática: </a:t>
              </a:r>
              <a:endParaRPr lang="es-ES" sz="1200">
                <a:latin typeface="Arial" charset="0"/>
              </a:endParaRPr>
            </a:p>
          </p:txBody>
        </p:sp>
        <p:sp>
          <p:nvSpPr>
            <p:cNvPr id="203800" name="Rectangle 24"/>
            <p:cNvSpPr>
              <a:spLocks noChangeArrowheads="1"/>
            </p:cNvSpPr>
            <p:nvPr/>
          </p:nvSpPr>
          <p:spPr bwMode="auto">
            <a:xfrm>
              <a:off x="2160" y="2160"/>
              <a:ext cx="2928" cy="294"/>
            </a:xfrm>
            <a:prstGeom prst="rect">
              <a:avLst/>
            </a:prstGeom>
            <a:solidFill>
              <a:srgbClr val="EDEB87"/>
            </a:solidFill>
            <a:ln w="9525">
              <a:solidFill>
                <a:schemeClr val="tx1"/>
              </a:solidFill>
              <a:miter lim="800000"/>
              <a:headEnd/>
              <a:tailEnd/>
            </a:ln>
            <a:effectLst/>
          </p:spPr>
          <p:txBody>
            <a:bodyPr anchor="ctr">
              <a:spAutoFit/>
            </a:bodyPr>
            <a:lstStyle/>
            <a:p>
              <a:pPr algn="ctr"/>
              <a:r>
                <a:rPr lang="es-ES" sz="1200">
                  <a:latin typeface="Arial" charset="0"/>
                </a:rPr>
                <a:t>llenó de mercurio un tubo de vidrio abierto por un extremo e invirtiéndolo lo introdujo en un recipiente con mercurio. </a:t>
              </a:r>
              <a:endParaRPr lang="es-ES" sz="1200" b="0">
                <a:latin typeface="Arial" charset="0"/>
              </a:endParaRPr>
            </a:p>
          </p:txBody>
        </p:sp>
        <p:sp>
          <p:nvSpPr>
            <p:cNvPr id="203801" name="Line 25"/>
            <p:cNvSpPr>
              <a:spLocks noChangeShapeType="1"/>
            </p:cNvSpPr>
            <p:nvPr/>
          </p:nvSpPr>
          <p:spPr bwMode="auto">
            <a:xfrm>
              <a:off x="816" y="2208"/>
              <a:ext cx="0" cy="1200"/>
            </a:xfrm>
            <a:prstGeom prst="line">
              <a:avLst/>
            </a:prstGeom>
            <a:noFill/>
            <a:ln w="9525">
              <a:solidFill>
                <a:schemeClr val="tx1"/>
              </a:solidFill>
              <a:miter lim="800000"/>
              <a:headEnd/>
              <a:tailEnd/>
            </a:ln>
            <a:effectLst/>
          </p:spPr>
          <p:txBody>
            <a:bodyPr wrap="none"/>
            <a:lstStyle/>
            <a:p>
              <a:endParaRPr lang="es-ES_tradnl"/>
            </a:p>
          </p:txBody>
        </p:sp>
        <p:sp>
          <p:nvSpPr>
            <p:cNvPr id="203802" name="Text Box 26"/>
            <p:cNvSpPr txBox="1">
              <a:spLocks noChangeArrowheads="1"/>
            </p:cNvSpPr>
            <p:nvPr/>
          </p:nvSpPr>
          <p:spPr bwMode="auto">
            <a:xfrm>
              <a:off x="576" y="3024"/>
              <a:ext cx="192" cy="173"/>
            </a:xfrm>
            <a:prstGeom prst="rect">
              <a:avLst/>
            </a:prstGeom>
            <a:gradFill rotWithShape="0">
              <a:gsLst>
                <a:gs pos="0">
                  <a:srgbClr val="FBBFF8"/>
                </a:gs>
                <a:gs pos="100000">
                  <a:srgbClr val="FBBFF8">
                    <a:gamma/>
                    <a:tint val="0"/>
                    <a:invGamma/>
                  </a:srgbClr>
                </a:gs>
              </a:gsLst>
              <a:path path="shape">
                <a:fillToRect l="50000" t="50000" r="50000" b="50000"/>
              </a:path>
            </a:gradFill>
            <a:ln w="9525">
              <a:noFill/>
              <a:miter lim="800000"/>
              <a:headEnd/>
              <a:tailEnd/>
            </a:ln>
          </p:spPr>
          <p:txBody>
            <a:bodyPr>
              <a:spAutoFit/>
            </a:bodyPr>
            <a:lstStyle/>
            <a:p>
              <a:pPr eaLnBrk="0" hangingPunct="0"/>
              <a:r>
                <a:rPr lang="es-ES_tradnl" sz="1200" b="0"/>
                <a:t>2</a:t>
              </a:r>
              <a:endParaRPr lang="es-ES" sz="1200" b="0"/>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a:xfrm>
            <a:off x="1752600" y="333375"/>
            <a:ext cx="5943600" cy="504825"/>
          </a:xfrm>
          <a:gradFill rotWithShape="0">
            <a:gsLst>
              <a:gs pos="0">
                <a:srgbClr val="CC0099"/>
              </a:gs>
              <a:gs pos="50000">
                <a:srgbClr val="CC0099">
                  <a:gamma/>
                  <a:tint val="0"/>
                  <a:invGamma/>
                </a:srgbClr>
              </a:gs>
              <a:gs pos="100000">
                <a:srgbClr val="CC0099"/>
              </a:gs>
            </a:gsLst>
            <a:lin ang="5400000" scaled="1"/>
          </a:gradFill>
          <a:ln w="28575">
            <a:solidFill>
              <a:schemeClr val="tx1"/>
            </a:solidFill>
          </a:ln>
        </p:spPr>
        <p:txBody>
          <a:bodyPr>
            <a:spAutoFit/>
          </a:bodyPr>
          <a:lstStyle/>
          <a:p>
            <a:pPr algn="ctr"/>
            <a:r>
              <a:rPr lang="es-ES" sz="2800">
                <a:solidFill>
                  <a:srgbClr val="0033CC"/>
                </a:solidFill>
                <a:hlinkClick r:id="rId2"/>
              </a:rPr>
              <a:t>Principio </a:t>
            </a:r>
            <a:r>
              <a:rPr lang="es-ES_tradnl" sz="2800">
                <a:solidFill>
                  <a:srgbClr val="0033CC"/>
                </a:solidFill>
                <a:hlinkClick r:id="rId2"/>
              </a:rPr>
              <a:t>d</a:t>
            </a:r>
            <a:r>
              <a:rPr lang="es-ES" sz="2800">
                <a:solidFill>
                  <a:srgbClr val="0033CC"/>
                </a:solidFill>
                <a:hlinkClick r:id="rId2"/>
              </a:rPr>
              <a:t>e Arquímedes</a:t>
            </a:r>
            <a:endParaRPr lang="es-ES" sz="2800">
              <a:solidFill>
                <a:srgbClr val="0033CC"/>
              </a:solidFill>
            </a:endParaRPr>
          </a:p>
        </p:txBody>
      </p:sp>
      <p:sp>
        <p:nvSpPr>
          <p:cNvPr id="204803" name="Rectangle 3"/>
          <p:cNvSpPr>
            <a:spLocks noChangeArrowheads="1"/>
          </p:cNvSpPr>
          <p:nvPr/>
        </p:nvSpPr>
        <p:spPr bwMode="auto">
          <a:xfrm>
            <a:off x="457200" y="1143000"/>
            <a:ext cx="8229600" cy="4913313"/>
          </a:xfrm>
          <a:prstGeom prst="rect">
            <a:avLst/>
          </a:prstGeom>
          <a:gradFill rotWithShape="0">
            <a:gsLst>
              <a:gs pos="0">
                <a:srgbClr val="FB95B0"/>
              </a:gs>
              <a:gs pos="50000">
                <a:srgbClr val="FB95B0">
                  <a:gamma/>
                  <a:tint val="14902"/>
                  <a:invGamma/>
                </a:srgbClr>
              </a:gs>
              <a:gs pos="100000">
                <a:srgbClr val="FB95B0"/>
              </a:gs>
            </a:gsLst>
            <a:lin ang="18900000" scaled="1"/>
          </a:gradFill>
          <a:ln w="9525">
            <a:solidFill>
              <a:schemeClr val="tx1"/>
            </a:solidFill>
            <a:miter lim="800000"/>
            <a:headEnd/>
            <a:tailEnd/>
          </a:ln>
          <a:effectLst/>
        </p:spPr>
        <p:txBody>
          <a:bodyPr anchor="ctr">
            <a:spAutoFit/>
          </a:bodyPr>
          <a:lstStyle/>
          <a:p>
            <a:pPr algn="ctr" eaLnBrk="0" hangingPunct="0"/>
            <a:endParaRPr lang="es-ES_tradnl" sz="1200">
              <a:latin typeface="Arial" charset="0"/>
            </a:endParaRPr>
          </a:p>
          <a:p>
            <a:pPr algn="ctr" eaLnBrk="0" hangingPunct="0"/>
            <a:r>
              <a:rPr lang="es-ES" sz="1600">
                <a:latin typeface="Arial" charset="0"/>
              </a:rPr>
              <a:t>Todo cuerpo sumergido en un fluido sufre un empuje vertical y hacia arriba igual al peso del fluido desalojado.  </a:t>
            </a:r>
          </a:p>
          <a:p>
            <a:pPr algn="ctr" eaLnBrk="0" hangingPunct="0"/>
            <a:r>
              <a:rPr lang="es-ES" sz="1600">
                <a:latin typeface="Arial" charset="0"/>
              </a:rPr>
              <a:t>( Se entiende por fluido desalojado a un volumen igual al del sólido sumergido.)</a:t>
            </a:r>
            <a:endParaRPr lang="es-ES_tradnl" sz="1600">
              <a:latin typeface="Arial" charset="0"/>
            </a:endParaRPr>
          </a:p>
          <a:p>
            <a:pPr algn="ctr" eaLnBrk="0" hangingPunct="0"/>
            <a:endParaRPr lang="es-ES_tradnl" sz="1600">
              <a:latin typeface="Arial" charset="0"/>
            </a:endParaRPr>
          </a:p>
          <a:p>
            <a:pPr algn="ctr" eaLnBrk="0" hangingPunct="0"/>
            <a:endParaRPr lang="es-ES_tradnl" sz="1200">
              <a:latin typeface="Arial" charset="0"/>
            </a:endParaRPr>
          </a:p>
          <a:p>
            <a:pPr algn="ctr" eaLnBrk="0" hangingPunct="0"/>
            <a:endParaRPr lang="es-ES_tradnl" sz="1200">
              <a:latin typeface="Arial" charset="0"/>
            </a:endParaRPr>
          </a:p>
          <a:p>
            <a:pPr algn="ctr" eaLnBrk="0" hangingPunct="0"/>
            <a:endParaRPr lang="es-ES_tradnl" sz="1200">
              <a:latin typeface="Arial" charset="0"/>
            </a:endParaRPr>
          </a:p>
          <a:p>
            <a:pPr algn="ctr" eaLnBrk="0" hangingPunct="0"/>
            <a:endParaRPr lang="es-ES_tradnl" sz="1200">
              <a:latin typeface="Arial" charset="0"/>
            </a:endParaRPr>
          </a:p>
          <a:p>
            <a:pPr algn="ctr" eaLnBrk="0" hangingPunct="0"/>
            <a:endParaRPr lang="es-ES_tradnl" sz="1200">
              <a:latin typeface="Arial" charset="0"/>
            </a:endParaRPr>
          </a:p>
          <a:p>
            <a:pPr algn="ctr" eaLnBrk="0" hangingPunct="0"/>
            <a:endParaRPr lang="es-ES_tradnl" sz="1200">
              <a:latin typeface="Arial" charset="0"/>
            </a:endParaRPr>
          </a:p>
          <a:p>
            <a:pPr algn="ctr" eaLnBrk="0" hangingPunct="0"/>
            <a:endParaRPr lang="es-ES_tradnl" sz="1200">
              <a:latin typeface="Arial" charset="0"/>
            </a:endParaRPr>
          </a:p>
          <a:p>
            <a:pPr algn="ctr" eaLnBrk="0" hangingPunct="0"/>
            <a:endParaRPr lang="es-ES_tradnl" sz="1200">
              <a:latin typeface="Arial" charset="0"/>
            </a:endParaRPr>
          </a:p>
          <a:p>
            <a:pPr algn="ctr" eaLnBrk="0" hangingPunct="0"/>
            <a:endParaRPr lang="es-ES_tradnl" sz="1200">
              <a:latin typeface="Arial" charset="0"/>
            </a:endParaRPr>
          </a:p>
          <a:p>
            <a:pPr algn="ctr" eaLnBrk="0" hangingPunct="0"/>
            <a:endParaRPr lang="es-ES_tradnl" sz="1200">
              <a:latin typeface="Arial" charset="0"/>
            </a:endParaRPr>
          </a:p>
          <a:p>
            <a:pPr algn="ctr" eaLnBrk="0" hangingPunct="0"/>
            <a:endParaRPr lang="es-ES_tradnl" sz="1200">
              <a:latin typeface="Arial" charset="0"/>
            </a:endParaRPr>
          </a:p>
          <a:p>
            <a:pPr algn="ctr" eaLnBrk="0" hangingPunct="0"/>
            <a:endParaRPr lang="es-ES_tradnl" sz="1200">
              <a:latin typeface="Arial" charset="0"/>
            </a:endParaRPr>
          </a:p>
          <a:p>
            <a:pPr algn="ctr" eaLnBrk="0" hangingPunct="0"/>
            <a:endParaRPr lang="es-ES_tradnl" sz="1200">
              <a:latin typeface="Arial" charset="0"/>
            </a:endParaRPr>
          </a:p>
          <a:p>
            <a:pPr algn="ctr" eaLnBrk="0" hangingPunct="0"/>
            <a:endParaRPr lang="es-ES_tradnl" sz="1200">
              <a:latin typeface="Arial" charset="0"/>
            </a:endParaRPr>
          </a:p>
          <a:p>
            <a:pPr algn="ctr" eaLnBrk="0" hangingPunct="0"/>
            <a:endParaRPr lang="es-ES_tradnl" sz="1200">
              <a:latin typeface="Arial" charset="0"/>
            </a:endParaRPr>
          </a:p>
          <a:p>
            <a:pPr algn="ctr" eaLnBrk="0" hangingPunct="0"/>
            <a:endParaRPr lang="es-ES_tradnl" sz="1200">
              <a:latin typeface="Arial" charset="0"/>
            </a:endParaRPr>
          </a:p>
          <a:p>
            <a:pPr algn="ctr" eaLnBrk="0" hangingPunct="0"/>
            <a:endParaRPr lang="es-ES_tradnl" sz="1200">
              <a:latin typeface="Arial" charset="0"/>
            </a:endParaRPr>
          </a:p>
          <a:p>
            <a:pPr algn="ctr" eaLnBrk="0" hangingPunct="0"/>
            <a:endParaRPr lang="es-ES_tradnl" sz="1200">
              <a:latin typeface="Arial" charset="0"/>
            </a:endParaRPr>
          </a:p>
          <a:p>
            <a:pPr algn="ctr" eaLnBrk="0" hangingPunct="0"/>
            <a:endParaRPr lang="es-ES_tradnl" sz="1200">
              <a:latin typeface="Arial" charset="0"/>
            </a:endParaRPr>
          </a:p>
          <a:p>
            <a:pPr algn="ctr" eaLnBrk="0" hangingPunct="0"/>
            <a:endParaRPr lang="es-ES" sz="1200">
              <a:latin typeface="Arial" charset="0"/>
            </a:endParaRPr>
          </a:p>
        </p:txBody>
      </p:sp>
      <p:sp>
        <p:nvSpPr>
          <p:cNvPr id="204804" name="Text Box 4"/>
          <p:cNvSpPr txBox="1">
            <a:spLocks noChangeArrowheads="1"/>
          </p:cNvSpPr>
          <p:nvPr/>
        </p:nvSpPr>
        <p:spPr bwMode="auto">
          <a:xfrm>
            <a:off x="3505200" y="3276600"/>
            <a:ext cx="4419600" cy="1314450"/>
          </a:xfrm>
          <a:prstGeom prst="rect">
            <a:avLst/>
          </a:prstGeom>
          <a:gradFill rotWithShape="0">
            <a:gsLst>
              <a:gs pos="0">
                <a:srgbClr val="ACF2CD"/>
              </a:gs>
              <a:gs pos="100000">
                <a:srgbClr val="FFFFCC"/>
              </a:gs>
            </a:gsLst>
            <a:path path="shape">
              <a:fillToRect l="50000" t="50000" r="50000" b="50000"/>
            </a:path>
          </a:gradFill>
          <a:ln w="9525">
            <a:noFill/>
            <a:miter lim="800000"/>
            <a:headEnd/>
            <a:tailEnd/>
          </a:ln>
        </p:spPr>
        <p:txBody>
          <a:bodyPr>
            <a:spAutoFit/>
          </a:bodyPr>
          <a:lstStyle/>
          <a:p>
            <a:pPr eaLnBrk="0" hangingPunct="0"/>
            <a:r>
              <a:rPr lang="es-ES" sz="1600">
                <a:latin typeface="Symbol" pitchFamily="18" charset="2"/>
              </a:rPr>
              <a:t>r</a:t>
            </a:r>
            <a:r>
              <a:rPr lang="es-ES" sz="1600" baseline="-25000"/>
              <a:t>F</a:t>
            </a:r>
            <a:r>
              <a:rPr lang="es-ES" sz="1600" b="0" baseline="-25000"/>
              <a:t> </a:t>
            </a:r>
            <a:r>
              <a:rPr lang="es-ES" sz="1600" b="0"/>
              <a:t>= densidad del fluido</a:t>
            </a:r>
            <a:endParaRPr lang="es-ES_tradnl" sz="1600" b="0"/>
          </a:p>
          <a:p>
            <a:pPr eaLnBrk="0" hangingPunct="0"/>
            <a:r>
              <a:rPr lang="es-ES_tradnl" sz="1600">
                <a:latin typeface="Symbol" pitchFamily="18" charset="2"/>
              </a:rPr>
              <a:t>r</a:t>
            </a:r>
            <a:r>
              <a:rPr lang="es-ES" sz="1600" baseline="-25000">
                <a:latin typeface="Arial" charset="0"/>
              </a:rPr>
              <a:t>c</a:t>
            </a:r>
            <a:r>
              <a:rPr lang="es-ES_tradnl" sz="1600" baseline="-25000">
                <a:latin typeface="Arial" charset="0"/>
              </a:rPr>
              <a:t> </a:t>
            </a:r>
            <a:r>
              <a:rPr lang="es-ES" sz="1600" b="0"/>
              <a:t>= densidad </a:t>
            </a:r>
            <a:r>
              <a:rPr lang="es-ES_tradnl" sz="1600" b="0"/>
              <a:t>del cuerpo sumergido</a:t>
            </a:r>
            <a:endParaRPr lang="es-ES_tradnl" sz="1200" b="0"/>
          </a:p>
          <a:p>
            <a:pPr eaLnBrk="0" hangingPunct="0"/>
            <a:r>
              <a:rPr lang="es-ES" sz="1600"/>
              <a:t>V</a:t>
            </a:r>
            <a:r>
              <a:rPr lang="es-ES" sz="1600" baseline="-25000">
                <a:latin typeface="Arial" charset="0"/>
              </a:rPr>
              <a:t>c </a:t>
            </a:r>
            <a:r>
              <a:rPr lang="es-ES" sz="1200" b="0"/>
              <a:t> </a:t>
            </a:r>
            <a:r>
              <a:rPr lang="es-ES" sz="1600" b="0"/>
              <a:t>= volumen del cuerpo sumergido</a:t>
            </a:r>
          </a:p>
          <a:p>
            <a:pPr eaLnBrk="0" hangingPunct="0"/>
            <a:r>
              <a:rPr lang="es-ES" sz="1600"/>
              <a:t>g</a:t>
            </a:r>
            <a:r>
              <a:rPr lang="es-ES" sz="1600" b="0"/>
              <a:t> = aceleración de la gravedad</a:t>
            </a:r>
          </a:p>
          <a:p>
            <a:pPr eaLnBrk="0" hangingPunct="0"/>
            <a:endParaRPr lang="es-ES" sz="1600" b="0"/>
          </a:p>
        </p:txBody>
      </p:sp>
      <p:sp>
        <p:nvSpPr>
          <p:cNvPr id="204805" name="Text Box 5"/>
          <p:cNvSpPr txBox="1">
            <a:spLocks noChangeArrowheads="1"/>
          </p:cNvSpPr>
          <p:nvPr/>
        </p:nvSpPr>
        <p:spPr bwMode="auto">
          <a:xfrm>
            <a:off x="3581400" y="2362200"/>
            <a:ext cx="4038600" cy="647700"/>
          </a:xfrm>
          <a:prstGeom prst="rect">
            <a:avLst/>
          </a:prstGeom>
          <a:gradFill rotWithShape="0">
            <a:gsLst>
              <a:gs pos="0">
                <a:srgbClr val="ACF2CD"/>
              </a:gs>
              <a:gs pos="100000">
                <a:srgbClr val="FFFFCC"/>
              </a:gs>
            </a:gsLst>
            <a:path path="shape">
              <a:fillToRect l="50000" t="50000" r="50000" b="50000"/>
            </a:path>
          </a:gradFill>
          <a:ln w="9525">
            <a:noFill/>
            <a:miter lim="800000"/>
            <a:headEnd/>
            <a:tailEnd/>
          </a:ln>
          <a:effectLst>
            <a:outerShdw dist="107763" dir="2700000" algn="ctr" rotWithShape="0">
              <a:srgbClr val="808080"/>
            </a:outerShdw>
          </a:effectLst>
        </p:spPr>
        <p:txBody>
          <a:bodyPr/>
          <a:lstStyle/>
          <a:p>
            <a:pPr eaLnBrk="0" hangingPunct="0"/>
            <a:endParaRPr lang="es-ES_tradnl" sz="1200">
              <a:latin typeface="Arial" charset="0"/>
            </a:endParaRPr>
          </a:p>
          <a:p>
            <a:pPr algn="ctr" eaLnBrk="0" hangingPunct="0"/>
            <a:r>
              <a:rPr lang="es-ES" sz="1600">
                <a:latin typeface="Arial" charset="0"/>
              </a:rPr>
              <a:t>E = peso del fluido = m . g = </a:t>
            </a:r>
            <a:r>
              <a:rPr lang="es-ES" sz="1600">
                <a:latin typeface="Symbol" pitchFamily="18" charset="2"/>
              </a:rPr>
              <a:t>r</a:t>
            </a:r>
            <a:r>
              <a:rPr lang="es-ES" sz="1600" baseline="-25000">
                <a:latin typeface="Arial" charset="0"/>
              </a:rPr>
              <a:t>F</a:t>
            </a:r>
            <a:r>
              <a:rPr lang="es-ES" sz="1600">
                <a:latin typeface="Arial" charset="0"/>
              </a:rPr>
              <a:t> . V</a:t>
            </a:r>
            <a:r>
              <a:rPr lang="es-ES" sz="1600" baseline="-25000">
                <a:latin typeface="Arial" charset="0"/>
              </a:rPr>
              <a:t>c</a:t>
            </a:r>
            <a:r>
              <a:rPr lang="es-ES" sz="1600">
                <a:latin typeface="Arial" charset="0"/>
              </a:rPr>
              <a:t> . g</a:t>
            </a:r>
          </a:p>
        </p:txBody>
      </p:sp>
      <p:sp>
        <p:nvSpPr>
          <p:cNvPr id="204806" name="Text Box 6"/>
          <p:cNvSpPr txBox="1">
            <a:spLocks noChangeArrowheads="1"/>
          </p:cNvSpPr>
          <p:nvPr/>
        </p:nvSpPr>
        <p:spPr bwMode="auto">
          <a:xfrm>
            <a:off x="3657600" y="4800600"/>
            <a:ext cx="4038600" cy="685800"/>
          </a:xfrm>
          <a:prstGeom prst="rect">
            <a:avLst/>
          </a:prstGeom>
          <a:gradFill rotWithShape="0">
            <a:gsLst>
              <a:gs pos="0">
                <a:srgbClr val="ACF2CD"/>
              </a:gs>
              <a:gs pos="100000">
                <a:srgbClr val="FFFFCC"/>
              </a:gs>
            </a:gsLst>
            <a:path path="shape">
              <a:fillToRect l="50000" t="50000" r="50000" b="50000"/>
            </a:path>
          </a:gradFill>
          <a:ln w="9525">
            <a:solidFill>
              <a:srgbClr val="000000"/>
            </a:solidFill>
            <a:miter lim="800000"/>
            <a:headEnd/>
            <a:tailEnd/>
          </a:ln>
          <a:effectLst>
            <a:outerShdw dist="107763" dir="2700000" algn="ctr" rotWithShape="0">
              <a:srgbClr val="808080"/>
            </a:outerShdw>
          </a:effectLst>
        </p:spPr>
        <p:txBody>
          <a:bodyPr/>
          <a:lstStyle/>
          <a:p>
            <a:pPr eaLnBrk="0" hangingPunct="0"/>
            <a:endParaRPr lang="es-ES_tradnl" sz="1200">
              <a:latin typeface="Arial" charset="0"/>
            </a:endParaRPr>
          </a:p>
          <a:p>
            <a:pPr eaLnBrk="0" hangingPunct="0"/>
            <a:r>
              <a:rPr lang="es-ES" sz="1600">
                <a:latin typeface="Arial" charset="0"/>
              </a:rPr>
              <a:t>P = peso del cuerpo = m . g = </a:t>
            </a:r>
            <a:r>
              <a:rPr lang="es-ES" sz="1600">
                <a:latin typeface="Symbol" pitchFamily="18" charset="2"/>
              </a:rPr>
              <a:t>r</a:t>
            </a:r>
            <a:r>
              <a:rPr lang="es-ES" sz="1600" baseline="-25000">
                <a:latin typeface="Arial" charset="0"/>
              </a:rPr>
              <a:t>c</a:t>
            </a:r>
            <a:r>
              <a:rPr lang="es-ES" sz="1600">
                <a:latin typeface="Arial" charset="0"/>
              </a:rPr>
              <a:t> . V</a:t>
            </a:r>
            <a:r>
              <a:rPr lang="es-ES" sz="1600" baseline="-25000">
                <a:latin typeface="Arial" charset="0"/>
              </a:rPr>
              <a:t>c</a:t>
            </a:r>
            <a:r>
              <a:rPr lang="es-ES" sz="1600">
                <a:latin typeface="Arial" charset="0"/>
              </a:rPr>
              <a:t> . g</a:t>
            </a:r>
          </a:p>
        </p:txBody>
      </p:sp>
      <p:sp>
        <p:nvSpPr>
          <p:cNvPr id="204807" name="Rectangle 7"/>
          <p:cNvSpPr>
            <a:spLocks noChangeArrowheads="1"/>
          </p:cNvSpPr>
          <p:nvPr/>
        </p:nvSpPr>
        <p:spPr bwMode="auto">
          <a:xfrm>
            <a:off x="990600" y="2819400"/>
            <a:ext cx="1905000" cy="2209800"/>
          </a:xfrm>
          <a:prstGeom prst="rect">
            <a:avLst/>
          </a:prstGeom>
          <a:solidFill>
            <a:srgbClr val="ACF2CD"/>
          </a:solidFill>
          <a:ln w="9525">
            <a:noFill/>
            <a:miter lim="800000"/>
            <a:headEnd/>
            <a:tailEnd/>
          </a:ln>
        </p:spPr>
        <p:txBody>
          <a:bodyPr/>
          <a:lstStyle/>
          <a:p>
            <a:endParaRPr lang="es-ES_tradnl"/>
          </a:p>
        </p:txBody>
      </p:sp>
      <p:sp>
        <p:nvSpPr>
          <p:cNvPr id="204808" name="Oval 8"/>
          <p:cNvSpPr>
            <a:spLocks noChangeArrowheads="1"/>
          </p:cNvSpPr>
          <p:nvPr/>
        </p:nvSpPr>
        <p:spPr bwMode="auto">
          <a:xfrm>
            <a:off x="1600200" y="3810000"/>
            <a:ext cx="609600" cy="304800"/>
          </a:xfrm>
          <a:prstGeom prst="ellipse">
            <a:avLst/>
          </a:prstGeom>
          <a:solidFill>
            <a:srgbClr val="FFFFFF"/>
          </a:solidFill>
          <a:ln w="9525">
            <a:solidFill>
              <a:srgbClr val="000000"/>
            </a:solidFill>
            <a:round/>
            <a:headEnd/>
            <a:tailEnd/>
          </a:ln>
        </p:spPr>
        <p:txBody>
          <a:bodyPr/>
          <a:lstStyle/>
          <a:p>
            <a:endParaRPr lang="es-ES_tradnl"/>
          </a:p>
        </p:txBody>
      </p:sp>
      <p:sp>
        <p:nvSpPr>
          <p:cNvPr id="204809" name="Line 9"/>
          <p:cNvSpPr>
            <a:spLocks noChangeShapeType="1"/>
          </p:cNvSpPr>
          <p:nvPr/>
        </p:nvSpPr>
        <p:spPr bwMode="auto">
          <a:xfrm>
            <a:off x="990600" y="2590800"/>
            <a:ext cx="0" cy="2438400"/>
          </a:xfrm>
          <a:prstGeom prst="line">
            <a:avLst/>
          </a:prstGeom>
          <a:noFill/>
          <a:ln w="28575">
            <a:solidFill>
              <a:srgbClr val="000000"/>
            </a:solidFill>
            <a:round/>
            <a:headEnd/>
            <a:tailEnd/>
          </a:ln>
        </p:spPr>
        <p:txBody>
          <a:bodyPr/>
          <a:lstStyle/>
          <a:p>
            <a:endParaRPr lang="es-ES_tradnl"/>
          </a:p>
        </p:txBody>
      </p:sp>
      <p:sp>
        <p:nvSpPr>
          <p:cNvPr id="204810" name="Line 10"/>
          <p:cNvSpPr>
            <a:spLocks noChangeShapeType="1"/>
          </p:cNvSpPr>
          <p:nvPr/>
        </p:nvSpPr>
        <p:spPr bwMode="auto">
          <a:xfrm>
            <a:off x="990600" y="5029200"/>
            <a:ext cx="1905000" cy="0"/>
          </a:xfrm>
          <a:prstGeom prst="line">
            <a:avLst/>
          </a:prstGeom>
          <a:noFill/>
          <a:ln w="28575">
            <a:solidFill>
              <a:srgbClr val="000000"/>
            </a:solidFill>
            <a:round/>
            <a:headEnd/>
            <a:tailEnd/>
          </a:ln>
        </p:spPr>
        <p:txBody>
          <a:bodyPr/>
          <a:lstStyle/>
          <a:p>
            <a:endParaRPr lang="es-ES_tradnl"/>
          </a:p>
        </p:txBody>
      </p:sp>
      <p:sp>
        <p:nvSpPr>
          <p:cNvPr id="204811" name="Line 11"/>
          <p:cNvSpPr>
            <a:spLocks noChangeShapeType="1"/>
          </p:cNvSpPr>
          <p:nvPr/>
        </p:nvSpPr>
        <p:spPr bwMode="auto">
          <a:xfrm>
            <a:off x="1905000" y="3200400"/>
            <a:ext cx="0" cy="1524000"/>
          </a:xfrm>
          <a:prstGeom prst="line">
            <a:avLst/>
          </a:prstGeom>
          <a:noFill/>
          <a:ln w="9525">
            <a:solidFill>
              <a:srgbClr val="000000"/>
            </a:solidFill>
            <a:round/>
            <a:headEnd type="triangle" w="med" len="med"/>
            <a:tailEnd type="triangle" w="med" len="med"/>
          </a:ln>
        </p:spPr>
        <p:txBody>
          <a:bodyPr/>
          <a:lstStyle/>
          <a:p>
            <a:endParaRPr lang="es-ES_tradnl"/>
          </a:p>
        </p:txBody>
      </p:sp>
      <p:sp>
        <p:nvSpPr>
          <p:cNvPr id="204812" name="Text Box 12"/>
          <p:cNvSpPr txBox="1">
            <a:spLocks noChangeArrowheads="1"/>
          </p:cNvSpPr>
          <p:nvPr/>
        </p:nvSpPr>
        <p:spPr bwMode="auto">
          <a:xfrm>
            <a:off x="2209800" y="3276600"/>
            <a:ext cx="342900" cy="381000"/>
          </a:xfrm>
          <a:prstGeom prst="rect">
            <a:avLst/>
          </a:prstGeom>
          <a:solidFill>
            <a:srgbClr val="FFFFFF"/>
          </a:solidFill>
          <a:ln w="9525">
            <a:noFill/>
            <a:miter lim="800000"/>
            <a:headEnd/>
            <a:tailEnd/>
          </a:ln>
        </p:spPr>
        <p:txBody>
          <a:bodyPr/>
          <a:lstStyle/>
          <a:p>
            <a:pPr eaLnBrk="0" hangingPunct="0"/>
            <a:r>
              <a:rPr lang="es-ES" sz="1600"/>
              <a:t>E</a:t>
            </a:r>
          </a:p>
        </p:txBody>
      </p:sp>
      <p:sp>
        <p:nvSpPr>
          <p:cNvPr id="204813" name="Text Box 13"/>
          <p:cNvSpPr txBox="1">
            <a:spLocks noChangeArrowheads="1"/>
          </p:cNvSpPr>
          <p:nvPr/>
        </p:nvSpPr>
        <p:spPr bwMode="auto">
          <a:xfrm>
            <a:off x="2286000" y="4267200"/>
            <a:ext cx="266700" cy="381000"/>
          </a:xfrm>
          <a:prstGeom prst="rect">
            <a:avLst/>
          </a:prstGeom>
          <a:solidFill>
            <a:srgbClr val="FFFFFF"/>
          </a:solidFill>
          <a:ln w="9525">
            <a:noFill/>
            <a:miter lim="800000"/>
            <a:headEnd/>
            <a:tailEnd/>
          </a:ln>
        </p:spPr>
        <p:txBody>
          <a:bodyPr/>
          <a:lstStyle/>
          <a:p>
            <a:pPr eaLnBrk="0" hangingPunct="0"/>
            <a:r>
              <a:rPr lang="es-ES_tradnl" sz="1600" noProof="1"/>
              <a:t>P</a:t>
            </a:r>
          </a:p>
        </p:txBody>
      </p:sp>
      <p:sp>
        <p:nvSpPr>
          <p:cNvPr id="204814" name="Line 14"/>
          <p:cNvSpPr>
            <a:spLocks noChangeShapeType="1"/>
          </p:cNvSpPr>
          <p:nvPr/>
        </p:nvSpPr>
        <p:spPr bwMode="auto">
          <a:xfrm>
            <a:off x="2895600" y="2590800"/>
            <a:ext cx="0" cy="2438400"/>
          </a:xfrm>
          <a:prstGeom prst="line">
            <a:avLst/>
          </a:prstGeom>
          <a:noFill/>
          <a:ln w="28575">
            <a:solidFill>
              <a:schemeClr val="tx1"/>
            </a:solidFill>
            <a:miter lim="800000"/>
            <a:headEnd/>
            <a:tailEnd/>
          </a:ln>
          <a:effectLst/>
        </p:spPr>
        <p:txBody>
          <a:bodyPr wrap="none"/>
          <a:lstStyle/>
          <a:p>
            <a:endParaRPr lang="es-ES_tradnl"/>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a:xfrm>
            <a:off x="1752600" y="228600"/>
            <a:ext cx="6172200" cy="449263"/>
          </a:xfrm>
          <a:gradFill rotWithShape="0">
            <a:gsLst>
              <a:gs pos="0">
                <a:srgbClr val="FFB953"/>
              </a:gs>
              <a:gs pos="50000">
                <a:srgbClr val="FFB953">
                  <a:gamma/>
                  <a:tint val="0"/>
                  <a:invGamma/>
                </a:srgbClr>
              </a:gs>
              <a:gs pos="100000">
                <a:srgbClr val="FFB953"/>
              </a:gs>
            </a:gsLst>
            <a:lin ang="5400000" scaled="1"/>
          </a:gradFill>
          <a:ln w="28575">
            <a:solidFill>
              <a:schemeClr val="tx1"/>
            </a:solidFill>
          </a:ln>
        </p:spPr>
        <p:txBody>
          <a:bodyPr>
            <a:spAutoFit/>
          </a:bodyPr>
          <a:lstStyle/>
          <a:p>
            <a:pPr algn="ctr"/>
            <a:r>
              <a:rPr lang="es-ES" sz="2400">
                <a:solidFill>
                  <a:srgbClr val="0033CC"/>
                </a:solidFill>
                <a:hlinkClick r:id="rId2"/>
              </a:rPr>
              <a:t>Equilibrio </a:t>
            </a:r>
            <a:r>
              <a:rPr lang="es-ES_tradnl" sz="2400">
                <a:solidFill>
                  <a:srgbClr val="0033CC"/>
                </a:solidFill>
                <a:hlinkClick r:id="rId2"/>
              </a:rPr>
              <a:t>de </a:t>
            </a:r>
            <a:r>
              <a:rPr lang="es-ES" sz="2400">
                <a:solidFill>
                  <a:srgbClr val="0033CC"/>
                </a:solidFill>
                <a:hlinkClick r:id="rId2"/>
              </a:rPr>
              <a:t>Sólidos Sumergidos</a:t>
            </a:r>
            <a:r>
              <a:rPr lang="es-ES_tradnl" sz="2400">
                <a:solidFill>
                  <a:srgbClr val="0033CC"/>
                </a:solidFill>
                <a:hlinkClick r:id="rId2"/>
              </a:rPr>
              <a:t> </a:t>
            </a:r>
            <a:r>
              <a:rPr lang="es-ES_tradnl" sz="2400">
                <a:solidFill>
                  <a:srgbClr val="0033CC"/>
                </a:solidFill>
              </a:rPr>
              <a:t>I</a:t>
            </a:r>
            <a:endParaRPr lang="es-ES" sz="2400">
              <a:solidFill>
                <a:srgbClr val="0033CC"/>
              </a:solidFill>
            </a:endParaRPr>
          </a:p>
        </p:txBody>
      </p:sp>
      <p:sp>
        <p:nvSpPr>
          <p:cNvPr id="205827" name="Text Box 3"/>
          <p:cNvSpPr txBox="1">
            <a:spLocks noChangeArrowheads="1"/>
          </p:cNvSpPr>
          <p:nvPr/>
        </p:nvSpPr>
        <p:spPr bwMode="auto">
          <a:xfrm>
            <a:off x="152400" y="1371600"/>
            <a:ext cx="8763000" cy="4724400"/>
          </a:xfrm>
          <a:prstGeom prst="rect">
            <a:avLst/>
          </a:prstGeom>
          <a:gradFill rotWithShape="0">
            <a:gsLst>
              <a:gs pos="0">
                <a:srgbClr val="FF9900"/>
              </a:gs>
              <a:gs pos="50000">
                <a:srgbClr val="FF9900">
                  <a:gamma/>
                  <a:tint val="0"/>
                  <a:invGamma/>
                </a:srgbClr>
              </a:gs>
              <a:gs pos="100000">
                <a:srgbClr val="FF9900"/>
              </a:gs>
            </a:gsLst>
            <a:lin ang="18900000" scaled="1"/>
          </a:gradFill>
          <a:ln w="9525">
            <a:solidFill>
              <a:srgbClr val="000000"/>
            </a:solidFill>
            <a:miter lim="800000"/>
            <a:headEnd/>
            <a:tailEnd/>
          </a:ln>
        </p:spPr>
        <p:txBody>
          <a:bodyPr/>
          <a:lstStyle/>
          <a:p>
            <a:pPr eaLnBrk="0" hangingPunct="0"/>
            <a:endParaRPr lang="es-ES_tradnl" sz="1200" b="0" noProof="1"/>
          </a:p>
        </p:txBody>
      </p:sp>
      <p:sp>
        <p:nvSpPr>
          <p:cNvPr id="205828" name="Text Box 4"/>
          <p:cNvSpPr txBox="1">
            <a:spLocks noChangeArrowheads="1"/>
          </p:cNvSpPr>
          <p:nvPr/>
        </p:nvSpPr>
        <p:spPr bwMode="auto">
          <a:xfrm>
            <a:off x="4953000" y="1905000"/>
            <a:ext cx="3581400" cy="990600"/>
          </a:xfrm>
          <a:prstGeom prst="rect">
            <a:avLst/>
          </a:prstGeom>
          <a:solidFill>
            <a:srgbClr val="FFFFFF"/>
          </a:solidFill>
          <a:ln w="9525">
            <a:solidFill>
              <a:srgbClr val="000000"/>
            </a:solidFill>
            <a:miter lim="800000"/>
            <a:headEnd/>
            <a:tailEnd/>
          </a:ln>
          <a:effectLst>
            <a:outerShdw dist="107763" dir="2700000" algn="ctr" rotWithShape="0">
              <a:srgbClr val="808080"/>
            </a:outerShdw>
          </a:effectLst>
        </p:spPr>
        <p:txBody>
          <a:bodyPr/>
          <a:lstStyle/>
          <a:p>
            <a:pPr eaLnBrk="0" hangingPunct="0"/>
            <a:endParaRPr lang="es-ES_tradnl" sz="1200" b="0"/>
          </a:p>
          <a:p>
            <a:pPr eaLnBrk="0" hangingPunct="0"/>
            <a:r>
              <a:rPr lang="es-ES_tradnl" sz="1600"/>
              <a:t>E</a:t>
            </a:r>
            <a:r>
              <a:rPr lang="es-ES" sz="1600"/>
              <a:t> = peso del fluido = m’. g = </a:t>
            </a:r>
            <a:r>
              <a:rPr lang="es-ES" sz="1600">
                <a:latin typeface="Symbol" pitchFamily="18" charset="2"/>
              </a:rPr>
              <a:t>r</a:t>
            </a:r>
            <a:r>
              <a:rPr lang="es-ES" sz="1600" baseline="-25000"/>
              <a:t>F</a:t>
            </a:r>
            <a:r>
              <a:rPr lang="es-ES" sz="1600"/>
              <a:t> .V</a:t>
            </a:r>
            <a:r>
              <a:rPr lang="es-ES" sz="1600" baseline="-25000"/>
              <a:t>c</a:t>
            </a:r>
            <a:r>
              <a:rPr lang="es-ES" sz="1600"/>
              <a:t> . g</a:t>
            </a:r>
          </a:p>
          <a:p>
            <a:pPr eaLnBrk="0" hangingPunct="0"/>
            <a:r>
              <a:rPr lang="es-ES" sz="1600"/>
              <a:t>P = peso del cuerpo = m . g = </a:t>
            </a:r>
            <a:r>
              <a:rPr lang="es-ES" sz="1600">
                <a:latin typeface="Symbol" pitchFamily="18" charset="2"/>
              </a:rPr>
              <a:t>r</a:t>
            </a:r>
            <a:r>
              <a:rPr lang="es-ES" sz="1600" baseline="-25000"/>
              <a:t>c</a:t>
            </a:r>
            <a:r>
              <a:rPr lang="es-ES" sz="1600"/>
              <a:t> . V</a:t>
            </a:r>
            <a:r>
              <a:rPr lang="es-ES" sz="1600" baseline="-25000"/>
              <a:t>c</a:t>
            </a:r>
            <a:r>
              <a:rPr lang="es-ES" sz="1600"/>
              <a:t> . g</a:t>
            </a:r>
          </a:p>
        </p:txBody>
      </p:sp>
      <p:sp>
        <p:nvSpPr>
          <p:cNvPr id="205829" name="Text Box 5"/>
          <p:cNvSpPr txBox="1">
            <a:spLocks noChangeArrowheads="1"/>
          </p:cNvSpPr>
          <p:nvPr/>
        </p:nvSpPr>
        <p:spPr bwMode="auto">
          <a:xfrm>
            <a:off x="381000" y="1752600"/>
            <a:ext cx="4267200" cy="4038600"/>
          </a:xfrm>
          <a:prstGeom prst="rect">
            <a:avLst/>
          </a:prstGeom>
          <a:gradFill rotWithShape="0">
            <a:gsLst>
              <a:gs pos="0">
                <a:srgbClr val="F9F097"/>
              </a:gs>
              <a:gs pos="50000">
                <a:srgbClr val="F9F097">
                  <a:gamma/>
                  <a:tint val="11765"/>
                  <a:invGamma/>
                </a:srgbClr>
              </a:gs>
              <a:gs pos="100000">
                <a:srgbClr val="F9F097"/>
              </a:gs>
            </a:gsLst>
            <a:lin ang="2700000" scaled="1"/>
          </a:gradFill>
          <a:ln w="9525">
            <a:solidFill>
              <a:srgbClr val="000000"/>
            </a:solidFill>
            <a:miter lim="800000"/>
            <a:headEnd/>
            <a:tailEnd/>
          </a:ln>
        </p:spPr>
        <p:txBody>
          <a:bodyPr/>
          <a:lstStyle/>
          <a:p>
            <a:pPr eaLnBrk="0" hangingPunct="0"/>
            <a:r>
              <a:rPr lang="es-ES" sz="1800" b="0">
                <a:latin typeface="Arial" charset="0"/>
              </a:rPr>
              <a:t>El cuerpo está sometido a una fuerza resultante  </a:t>
            </a:r>
            <a:r>
              <a:rPr lang="es-ES" sz="1800">
                <a:solidFill>
                  <a:srgbClr val="993300"/>
                </a:solidFill>
                <a:latin typeface="Arial" charset="0"/>
              </a:rPr>
              <a:t>( Pa = peso aparente )  </a:t>
            </a:r>
            <a:r>
              <a:rPr lang="es-ES" sz="1800" b="0">
                <a:latin typeface="Arial" charset="0"/>
              </a:rPr>
              <a:t>vertical y hacia abajo que tiende a llevarlo hacia el fondo con </a:t>
            </a:r>
            <a:r>
              <a:rPr lang="es-ES" sz="1800">
                <a:solidFill>
                  <a:srgbClr val="0000FF"/>
                </a:solidFill>
                <a:latin typeface="Arial" charset="0"/>
              </a:rPr>
              <a:t>movimiento uniformemente acelerado</a:t>
            </a:r>
            <a:r>
              <a:rPr lang="es-ES" sz="1800" b="0">
                <a:latin typeface="Arial" charset="0"/>
              </a:rPr>
              <a:t>, por tanto, </a:t>
            </a:r>
            <a:r>
              <a:rPr lang="es-ES" sz="1800" b="0">
                <a:solidFill>
                  <a:srgbClr val="339966"/>
                </a:solidFill>
                <a:latin typeface="Arial" charset="0"/>
              </a:rPr>
              <a:t>el </a:t>
            </a:r>
            <a:r>
              <a:rPr lang="es-ES" sz="1800">
                <a:solidFill>
                  <a:srgbClr val="339966"/>
                </a:solidFill>
                <a:latin typeface="Arial" charset="0"/>
              </a:rPr>
              <a:t>cuerpo se hunde.</a:t>
            </a:r>
            <a:endParaRPr lang="es-ES" sz="1800" b="0">
              <a:solidFill>
                <a:srgbClr val="339966"/>
              </a:solidFill>
              <a:latin typeface="Arial" charset="0"/>
            </a:endParaRPr>
          </a:p>
        </p:txBody>
      </p:sp>
      <p:sp>
        <p:nvSpPr>
          <p:cNvPr id="205830" name="Text Box 6"/>
          <p:cNvSpPr txBox="1">
            <a:spLocks noChangeArrowheads="1"/>
          </p:cNvSpPr>
          <p:nvPr/>
        </p:nvSpPr>
        <p:spPr bwMode="auto">
          <a:xfrm>
            <a:off x="4876800" y="5181600"/>
            <a:ext cx="3810000" cy="508000"/>
          </a:xfrm>
          <a:prstGeom prst="rect">
            <a:avLst/>
          </a:prstGeom>
          <a:solidFill>
            <a:srgbClr val="FFFFFF"/>
          </a:solidFill>
          <a:ln w="9525">
            <a:solidFill>
              <a:srgbClr val="000000"/>
            </a:solidFill>
            <a:miter lim="800000"/>
            <a:headEnd/>
            <a:tailEnd/>
          </a:ln>
          <a:effectLst>
            <a:outerShdw dist="107763" dir="2700000" algn="ctr" rotWithShape="0">
              <a:srgbClr val="808080"/>
            </a:outerShdw>
          </a:effectLst>
        </p:spPr>
        <p:txBody>
          <a:bodyPr/>
          <a:lstStyle/>
          <a:p>
            <a:pPr eaLnBrk="0" hangingPunct="0"/>
            <a:r>
              <a:rPr lang="es-ES" sz="1600" b="0"/>
              <a:t>Pa = P – E = </a:t>
            </a:r>
            <a:r>
              <a:rPr lang="es-ES" sz="1600" b="0">
                <a:latin typeface="Symbol" pitchFamily="18" charset="2"/>
              </a:rPr>
              <a:t>r</a:t>
            </a:r>
            <a:r>
              <a:rPr lang="es-ES" sz="1600" b="0" baseline="-25000"/>
              <a:t>c</a:t>
            </a:r>
            <a:r>
              <a:rPr lang="es-ES" sz="1600" b="0"/>
              <a:t> . V</a:t>
            </a:r>
            <a:r>
              <a:rPr lang="es-ES" sz="1600" b="0" baseline="-25000"/>
              <a:t>c</a:t>
            </a:r>
            <a:r>
              <a:rPr lang="es-ES" sz="1600" b="0"/>
              <a:t> . g = </a:t>
            </a:r>
            <a:r>
              <a:rPr lang="es-ES" sz="1600" b="0">
                <a:latin typeface="Symbol" pitchFamily="18" charset="2"/>
              </a:rPr>
              <a:t>r</a:t>
            </a:r>
            <a:r>
              <a:rPr lang="es-ES" sz="1600" b="0" baseline="-25000"/>
              <a:t>F</a:t>
            </a:r>
            <a:r>
              <a:rPr lang="es-ES" sz="1600" b="0"/>
              <a:t> .V</a:t>
            </a:r>
            <a:r>
              <a:rPr lang="es-ES" sz="1600" b="0" baseline="-25000"/>
              <a:t>c</a:t>
            </a:r>
            <a:r>
              <a:rPr lang="es-ES" sz="1600" b="0"/>
              <a:t> . g = m . a</a:t>
            </a:r>
          </a:p>
        </p:txBody>
      </p:sp>
      <p:sp>
        <p:nvSpPr>
          <p:cNvPr id="205831" name="Line 7"/>
          <p:cNvSpPr>
            <a:spLocks noChangeShapeType="1"/>
          </p:cNvSpPr>
          <p:nvPr/>
        </p:nvSpPr>
        <p:spPr bwMode="auto">
          <a:xfrm>
            <a:off x="6705600" y="3124200"/>
            <a:ext cx="0" cy="1860550"/>
          </a:xfrm>
          <a:prstGeom prst="line">
            <a:avLst/>
          </a:prstGeom>
          <a:noFill/>
          <a:ln w="38100">
            <a:solidFill>
              <a:srgbClr val="993366"/>
            </a:solidFill>
            <a:round/>
            <a:headEnd/>
            <a:tailEnd type="triangle" w="med" len="med"/>
          </a:ln>
        </p:spPr>
        <p:txBody>
          <a:bodyPr/>
          <a:lstStyle/>
          <a:p>
            <a:endParaRPr lang="es-ES_tradnl"/>
          </a:p>
        </p:txBody>
      </p:sp>
      <p:sp>
        <p:nvSpPr>
          <p:cNvPr id="205832" name="Text Box 8"/>
          <p:cNvSpPr txBox="1">
            <a:spLocks noChangeArrowheads="1"/>
          </p:cNvSpPr>
          <p:nvPr/>
        </p:nvSpPr>
        <p:spPr bwMode="auto">
          <a:xfrm>
            <a:off x="6934200" y="3733800"/>
            <a:ext cx="866775" cy="338138"/>
          </a:xfrm>
          <a:prstGeom prst="rect">
            <a:avLst/>
          </a:prstGeom>
          <a:solidFill>
            <a:srgbClr val="FFFFFF"/>
          </a:solidFill>
          <a:ln w="9525">
            <a:solidFill>
              <a:srgbClr val="000000"/>
            </a:solidFill>
            <a:miter lim="800000"/>
            <a:headEnd/>
            <a:tailEnd/>
          </a:ln>
        </p:spPr>
        <p:txBody>
          <a:bodyPr/>
          <a:lstStyle/>
          <a:p>
            <a:pPr eaLnBrk="0" hangingPunct="0"/>
            <a:r>
              <a:rPr lang="es-ES" sz="1200" b="0"/>
              <a:t> </a:t>
            </a:r>
            <a:r>
              <a:rPr lang="es-ES" sz="1600" b="0"/>
              <a:t>P &gt; E</a:t>
            </a:r>
          </a:p>
        </p:txBody>
      </p:sp>
      <p:sp>
        <p:nvSpPr>
          <p:cNvPr id="205833" name="Rectangle 9"/>
          <p:cNvSpPr>
            <a:spLocks noChangeArrowheads="1"/>
          </p:cNvSpPr>
          <p:nvPr/>
        </p:nvSpPr>
        <p:spPr bwMode="auto">
          <a:xfrm>
            <a:off x="1371600" y="3810000"/>
            <a:ext cx="2971800" cy="1744663"/>
          </a:xfrm>
          <a:prstGeom prst="rect">
            <a:avLst/>
          </a:prstGeom>
          <a:solidFill>
            <a:srgbClr val="99FFCC"/>
          </a:solidFill>
          <a:ln w="22225">
            <a:noFill/>
            <a:miter lim="800000"/>
            <a:headEnd/>
            <a:tailEnd/>
          </a:ln>
        </p:spPr>
        <p:txBody>
          <a:bodyPr/>
          <a:lstStyle/>
          <a:p>
            <a:endParaRPr lang="es-ES_tradnl"/>
          </a:p>
        </p:txBody>
      </p:sp>
      <p:sp>
        <p:nvSpPr>
          <p:cNvPr id="205834" name="Oval 10"/>
          <p:cNvSpPr>
            <a:spLocks noChangeArrowheads="1"/>
          </p:cNvSpPr>
          <p:nvPr/>
        </p:nvSpPr>
        <p:spPr bwMode="auto">
          <a:xfrm>
            <a:off x="2438400" y="4267200"/>
            <a:ext cx="600075" cy="414338"/>
          </a:xfrm>
          <a:prstGeom prst="ellipse">
            <a:avLst/>
          </a:prstGeom>
          <a:solidFill>
            <a:srgbClr val="CC6600"/>
          </a:solidFill>
          <a:ln w="9525">
            <a:solidFill>
              <a:srgbClr val="000000"/>
            </a:solidFill>
            <a:round/>
            <a:headEnd/>
            <a:tailEnd/>
          </a:ln>
        </p:spPr>
        <p:txBody>
          <a:bodyPr/>
          <a:lstStyle/>
          <a:p>
            <a:endParaRPr lang="es-ES_tradnl"/>
          </a:p>
        </p:txBody>
      </p:sp>
      <p:sp>
        <p:nvSpPr>
          <p:cNvPr id="205835" name="Line 11"/>
          <p:cNvSpPr>
            <a:spLocks noChangeShapeType="1"/>
          </p:cNvSpPr>
          <p:nvPr/>
        </p:nvSpPr>
        <p:spPr bwMode="auto">
          <a:xfrm>
            <a:off x="1371600" y="3581400"/>
            <a:ext cx="0" cy="1981200"/>
          </a:xfrm>
          <a:prstGeom prst="line">
            <a:avLst/>
          </a:prstGeom>
          <a:noFill/>
          <a:ln w="22225">
            <a:solidFill>
              <a:srgbClr val="000000"/>
            </a:solidFill>
            <a:round/>
            <a:headEnd/>
            <a:tailEnd/>
          </a:ln>
        </p:spPr>
        <p:txBody>
          <a:bodyPr/>
          <a:lstStyle/>
          <a:p>
            <a:endParaRPr lang="es-ES_tradnl"/>
          </a:p>
        </p:txBody>
      </p:sp>
      <p:sp>
        <p:nvSpPr>
          <p:cNvPr id="205836" name="Line 12"/>
          <p:cNvSpPr>
            <a:spLocks noChangeShapeType="1"/>
          </p:cNvSpPr>
          <p:nvPr/>
        </p:nvSpPr>
        <p:spPr bwMode="auto">
          <a:xfrm>
            <a:off x="4343400" y="3505200"/>
            <a:ext cx="0" cy="2057400"/>
          </a:xfrm>
          <a:prstGeom prst="line">
            <a:avLst/>
          </a:prstGeom>
          <a:noFill/>
          <a:ln w="19050">
            <a:solidFill>
              <a:srgbClr val="000000"/>
            </a:solidFill>
            <a:round/>
            <a:headEnd/>
            <a:tailEnd/>
          </a:ln>
        </p:spPr>
        <p:txBody>
          <a:bodyPr/>
          <a:lstStyle/>
          <a:p>
            <a:endParaRPr lang="es-ES_tradnl"/>
          </a:p>
        </p:txBody>
      </p:sp>
      <p:sp>
        <p:nvSpPr>
          <p:cNvPr id="205837" name="Line 13"/>
          <p:cNvSpPr>
            <a:spLocks noChangeShapeType="1"/>
          </p:cNvSpPr>
          <p:nvPr/>
        </p:nvSpPr>
        <p:spPr bwMode="auto">
          <a:xfrm flipV="1">
            <a:off x="1371600" y="5562600"/>
            <a:ext cx="2971800" cy="0"/>
          </a:xfrm>
          <a:prstGeom prst="line">
            <a:avLst/>
          </a:prstGeom>
          <a:noFill/>
          <a:ln w="22225">
            <a:solidFill>
              <a:srgbClr val="000000"/>
            </a:solidFill>
            <a:round/>
            <a:headEnd/>
            <a:tailEnd/>
          </a:ln>
        </p:spPr>
        <p:txBody>
          <a:bodyPr/>
          <a:lstStyle/>
          <a:p>
            <a:endParaRPr lang="es-ES_tradnl"/>
          </a:p>
        </p:txBody>
      </p:sp>
      <p:sp>
        <p:nvSpPr>
          <p:cNvPr id="205838" name="Line 14"/>
          <p:cNvSpPr>
            <a:spLocks noChangeShapeType="1"/>
          </p:cNvSpPr>
          <p:nvPr/>
        </p:nvSpPr>
        <p:spPr bwMode="auto">
          <a:xfrm>
            <a:off x="2743200" y="3886200"/>
            <a:ext cx="0" cy="1524000"/>
          </a:xfrm>
          <a:prstGeom prst="line">
            <a:avLst/>
          </a:prstGeom>
          <a:noFill/>
          <a:ln w="28575">
            <a:solidFill>
              <a:srgbClr val="000000"/>
            </a:solidFill>
            <a:round/>
            <a:headEnd type="triangle" w="med" len="med"/>
            <a:tailEnd type="triangle" w="med" len="med"/>
          </a:ln>
        </p:spPr>
        <p:txBody>
          <a:bodyPr/>
          <a:lstStyle/>
          <a:p>
            <a:endParaRPr lang="es-ES_tradnl"/>
          </a:p>
        </p:txBody>
      </p:sp>
      <p:sp>
        <p:nvSpPr>
          <p:cNvPr id="205839" name="Line 15"/>
          <p:cNvSpPr>
            <a:spLocks noChangeShapeType="1"/>
          </p:cNvSpPr>
          <p:nvPr/>
        </p:nvSpPr>
        <p:spPr bwMode="auto">
          <a:xfrm>
            <a:off x="2743200" y="4495800"/>
            <a:ext cx="0" cy="457200"/>
          </a:xfrm>
          <a:prstGeom prst="line">
            <a:avLst/>
          </a:prstGeom>
          <a:noFill/>
          <a:ln w="28575">
            <a:solidFill>
              <a:srgbClr val="FF0000"/>
            </a:solidFill>
            <a:round/>
            <a:headEnd/>
            <a:tailEnd type="triangle" w="med" len="med"/>
          </a:ln>
        </p:spPr>
        <p:txBody>
          <a:bodyPr/>
          <a:lstStyle/>
          <a:p>
            <a:endParaRPr lang="es-ES_tradnl"/>
          </a:p>
        </p:txBody>
      </p:sp>
      <p:sp>
        <p:nvSpPr>
          <p:cNvPr id="205840" name="Text Box 16"/>
          <p:cNvSpPr txBox="1">
            <a:spLocks noChangeArrowheads="1"/>
          </p:cNvSpPr>
          <p:nvPr/>
        </p:nvSpPr>
        <p:spPr bwMode="auto">
          <a:xfrm>
            <a:off x="3200400" y="3886200"/>
            <a:ext cx="401638" cy="339725"/>
          </a:xfrm>
          <a:prstGeom prst="rect">
            <a:avLst/>
          </a:prstGeom>
          <a:gradFill rotWithShape="0">
            <a:gsLst>
              <a:gs pos="0">
                <a:srgbClr val="CCCCFF"/>
              </a:gs>
              <a:gs pos="100000">
                <a:srgbClr val="CCCCFF">
                  <a:gamma/>
                  <a:tint val="23529"/>
                  <a:invGamma/>
                </a:srgbClr>
              </a:gs>
            </a:gsLst>
            <a:path path="shape">
              <a:fillToRect l="50000" t="50000" r="50000" b="50000"/>
            </a:path>
          </a:gradFill>
          <a:ln w="9525">
            <a:noFill/>
            <a:miter lim="800000"/>
            <a:headEnd/>
            <a:tailEnd/>
          </a:ln>
        </p:spPr>
        <p:txBody>
          <a:bodyPr/>
          <a:lstStyle/>
          <a:p>
            <a:pPr eaLnBrk="0" hangingPunct="0"/>
            <a:r>
              <a:rPr lang="es-ES" sz="1200"/>
              <a:t>E</a:t>
            </a:r>
          </a:p>
        </p:txBody>
      </p:sp>
      <p:sp>
        <p:nvSpPr>
          <p:cNvPr id="205841" name="Text Box 17"/>
          <p:cNvSpPr txBox="1">
            <a:spLocks noChangeArrowheads="1"/>
          </p:cNvSpPr>
          <p:nvPr/>
        </p:nvSpPr>
        <p:spPr bwMode="auto">
          <a:xfrm>
            <a:off x="2057400" y="4648200"/>
            <a:ext cx="490538" cy="338138"/>
          </a:xfrm>
          <a:prstGeom prst="rect">
            <a:avLst/>
          </a:prstGeom>
          <a:gradFill rotWithShape="0">
            <a:gsLst>
              <a:gs pos="0">
                <a:srgbClr val="CCCCFF"/>
              </a:gs>
              <a:gs pos="100000">
                <a:srgbClr val="CCCCFF">
                  <a:gamma/>
                  <a:tint val="23529"/>
                  <a:invGamma/>
                </a:srgbClr>
              </a:gs>
            </a:gsLst>
            <a:path path="shape">
              <a:fillToRect l="50000" t="50000" r="50000" b="50000"/>
            </a:path>
          </a:gradFill>
          <a:ln w="9525">
            <a:noFill/>
            <a:miter lim="800000"/>
            <a:headEnd/>
            <a:tailEnd/>
          </a:ln>
        </p:spPr>
        <p:txBody>
          <a:bodyPr/>
          <a:lstStyle/>
          <a:p>
            <a:pPr eaLnBrk="0" hangingPunct="0"/>
            <a:r>
              <a:rPr lang="es-ES" sz="1200">
                <a:solidFill>
                  <a:srgbClr val="FF0000"/>
                </a:solidFill>
              </a:rPr>
              <a:t>Pa</a:t>
            </a:r>
          </a:p>
        </p:txBody>
      </p:sp>
      <p:sp>
        <p:nvSpPr>
          <p:cNvPr id="205842" name="Text Box 18"/>
          <p:cNvSpPr txBox="1">
            <a:spLocks noChangeArrowheads="1"/>
          </p:cNvSpPr>
          <p:nvPr/>
        </p:nvSpPr>
        <p:spPr bwMode="auto">
          <a:xfrm>
            <a:off x="3048000" y="4876800"/>
            <a:ext cx="381000" cy="338138"/>
          </a:xfrm>
          <a:prstGeom prst="rect">
            <a:avLst/>
          </a:prstGeom>
          <a:gradFill rotWithShape="0">
            <a:gsLst>
              <a:gs pos="0">
                <a:srgbClr val="CCCCFF"/>
              </a:gs>
              <a:gs pos="100000">
                <a:srgbClr val="CCCCFF">
                  <a:gamma/>
                  <a:tint val="23529"/>
                  <a:invGamma/>
                </a:srgbClr>
              </a:gs>
            </a:gsLst>
            <a:path path="shape">
              <a:fillToRect l="50000" t="50000" r="50000" b="50000"/>
            </a:path>
          </a:gradFill>
          <a:ln w="9525">
            <a:noFill/>
            <a:miter lim="800000"/>
            <a:headEnd/>
            <a:tailEnd/>
          </a:ln>
        </p:spPr>
        <p:txBody>
          <a:bodyPr/>
          <a:lstStyle/>
          <a:p>
            <a:pPr eaLnBrk="0" hangingPunct="0"/>
            <a:r>
              <a:rPr lang="es-ES_tradnl" sz="1200" noProof="1"/>
              <a:t>P</a:t>
            </a:r>
          </a:p>
        </p:txBody>
      </p:sp>
      <p:sp>
        <p:nvSpPr>
          <p:cNvPr id="205843" name="Rectangle 19"/>
          <p:cNvSpPr>
            <a:spLocks noChangeArrowheads="1"/>
          </p:cNvSpPr>
          <p:nvPr/>
        </p:nvSpPr>
        <p:spPr bwMode="auto">
          <a:xfrm>
            <a:off x="2208213" y="838200"/>
            <a:ext cx="5562600" cy="376238"/>
          </a:xfrm>
          <a:prstGeom prst="rect">
            <a:avLst/>
          </a:prstGeom>
          <a:solidFill>
            <a:srgbClr val="FFD699">
              <a:alpha val="50000"/>
            </a:srgbClr>
          </a:solidFill>
          <a:ln w="9525">
            <a:solidFill>
              <a:schemeClr val="tx1"/>
            </a:solidFill>
            <a:miter lim="800000"/>
            <a:headEnd/>
            <a:tailEnd/>
          </a:ln>
          <a:effectLst/>
        </p:spPr>
        <p:txBody>
          <a:bodyPr lIns="90000" tIns="46800" rIns="90000" bIns="46800" anchor="ctr">
            <a:spAutoFit/>
          </a:bodyPr>
          <a:lstStyle/>
          <a:p>
            <a:pPr eaLnBrk="0" hangingPunct="0"/>
            <a:r>
              <a:rPr lang="es-ES_tradnl" sz="1800"/>
              <a:t>       </a:t>
            </a:r>
            <a:r>
              <a:rPr lang="es-ES_tradnl" sz="1800" noProof="1"/>
              <a:t>A)</a:t>
            </a:r>
            <a:r>
              <a:rPr lang="es-ES_tradnl" sz="1800"/>
              <a:t>  </a:t>
            </a:r>
            <a:r>
              <a:rPr lang="es-ES_tradnl" sz="1800" noProof="1"/>
              <a:t>El cuerpo es más denso que el fluido:</a:t>
            </a:r>
            <a:r>
              <a:rPr lang="es-ES_tradnl" sz="1800" b="0" noProof="1"/>
              <a:t> </a:t>
            </a:r>
            <a:r>
              <a:rPr lang="es-ES" sz="1800">
                <a:solidFill>
                  <a:srgbClr val="0000FF"/>
                </a:solidFill>
                <a:latin typeface="Symbol" pitchFamily="18" charset="2"/>
              </a:rPr>
              <a:t>r</a:t>
            </a:r>
            <a:r>
              <a:rPr lang="es-ES" sz="1800" baseline="-25000">
                <a:solidFill>
                  <a:srgbClr val="0000FF"/>
                </a:solidFill>
              </a:rPr>
              <a:t>c</a:t>
            </a:r>
            <a:r>
              <a:rPr lang="es-ES" sz="1800">
                <a:solidFill>
                  <a:srgbClr val="0000FF"/>
                </a:solidFill>
              </a:rPr>
              <a:t> &gt; </a:t>
            </a:r>
            <a:r>
              <a:rPr lang="es-ES" sz="1800">
                <a:solidFill>
                  <a:srgbClr val="0000FF"/>
                </a:solidFill>
                <a:latin typeface="Symbol" pitchFamily="18" charset="2"/>
              </a:rPr>
              <a:t>r</a:t>
            </a:r>
            <a:r>
              <a:rPr lang="es-ES" sz="1800" baseline="-25000">
                <a:solidFill>
                  <a:srgbClr val="0000FF"/>
                </a:solidFill>
              </a:rPr>
              <a:t>F</a:t>
            </a:r>
            <a:endParaRPr lang="es-ES" sz="1800" b="0">
              <a:latin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a:xfrm>
            <a:off x="1295400" y="428625"/>
            <a:ext cx="7010400" cy="449263"/>
          </a:xfrm>
          <a:gradFill rotWithShape="0">
            <a:gsLst>
              <a:gs pos="0">
                <a:srgbClr val="21DF26"/>
              </a:gs>
              <a:gs pos="50000">
                <a:srgbClr val="21DF26">
                  <a:gamma/>
                  <a:tint val="35294"/>
                  <a:invGamma/>
                </a:srgbClr>
              </a:gs>
              <a:gs pos="100000">
                <a:srgbClr val="21DF26"/>
              </a:gs>
            </a:gsLst>
            <a:lin ang="5400000" scaled="1"/>
          </a:gradFill>
          <a:ln w="28575">
            <a:solidFill>
              <a:schemeClr val="tx1"/>
            </a:solidFill>
          </a:ln>
        </p:spPr>
        <p:txBody>
          <a:bodyPr>
            <a:spAutoFit/>
          </a:bodyPr>
          <a:lstStyle/>
          <a:p>
            <a:pPr algn="ctr"/>
            <a:r>
              <a:rPr lang="es-ES" sz="2400">
                <a:solidFill>
                  <a:srgbClr val="0033CC"/>
                </a:solidFill>
              </a:rPr>
              <a:t>Equilibrio </a:t>
            </a:r>
            <a:r>
              <a:rPr lang="es-ES_tradnl" sz="2400">
                <a:solidFill>
                  <a:srgbClr val="0033CC"/>
                </a:solidFill>
              </a:rPr>
              <a:t>de </a:t>
            </a:r>
            <a:r>
              <a:rPr lang="es-ES" sz="2400">
                <a:solidFill>
                  <a:srgbClr val="0033CC"/>
                </a:solidFill>
              </a:rPr>
              <a:t>Sólidos Sumergidos</a:t>
            </a:r>
            <a:r>
              <a:rPr lang="es-ES_tradnl" sz="2400">
                <a:solidFill>
                  <a:srgbClr val="0033CC"/>
                </a:solidFill>
              </a:rPr>
              <a:t> II</a:t>
            </a:r>
            <a:endParaRPr lang="es-ES" sz="2400">
              <a:solidFill>
                <a:srgbClr val="0033CC"/>
              </a:solidFill>
            </a:endParaRPr>
          </a:p>
        </p:txBody>
      </p:sp>
      <p:sp>
        <p:nvSpPr>
          <p:cNvPr id="206851" name="Text Box 3"/>
          <p:cNvSpPr txBox="1">
            <a:spLocks noChangeArrowheads="1"/>
          </p:cNvSpPr>
          <p:nvPr/>
        </p:nvSpPr>
        <p:spPr bwMode="auto">
          <a:xfrm>
            <a:off x="304800" y="1676400"/>
            <a:ext cx="8534400" cy="4572000"/>
          </a:xfrm>
          <a:prstGeom prst="rect">
            <a:avLst/>
          </a:prstGeom>
          <a:gradFill rotWithShape="0">
            <a:gsLst>
              <a:gs pos="0">
                <a:srgbClr val="D0F187"/>
              </a:gs>
              <a:gs pos="50000">
                <a:srgbClr val="D0F187">
                  <a:gamma/>
                  <a:tint val="26667"/>
                  <a:invGamma/>
                </a:srgbClr>
              </a:gs>
              <a:gs pos="100000">
                <a:srgbClr val="D0F187"/>
              </a:gs>
            </a:gsLst>
            <a:lin ang="18900000" scaled="1"/>
          </a:gradFill>
          <a:ln w="9525">
            <a:solidFill>
              <a:srgbClr val="000000"/>
            </a:solidFill>
            <a:miter lim="800000"/>
            <a:headEnd/>
            <a:tailEnd/>
          </a:ln>
        </p:spPr>
        <p:txBody>
          <a:bodyPr/>
          <a:lstStyle/>
          <a:p>
            <a:pPr eaLnBrk="0" hangingPunct="0"/>
            <a:endParaRPr lang="es-ES_tradnl" sz="1200" b="0" noProof="1"/>
          </a:p>
        </p:txBody>
      </p:sp>
      <p:sp>
        <p:nvSpPr>
          <p:cNvPr id="206852" name="Text Box 4"/>
          <p:cNvSpPr txBox="1">
            <a:spLocks noChangeArrowheads="1"/>
          </p:cNvSpPr>
          <p:nvPr/>
        </p:nvSpPr>
        <p:spPr bwMode="auto">
          <a:xfrm>
            <a:off x="457200" y="1905000"/>
            <a:ext cx="4191000" cy="4038600"/>
          </a:xfrm>
          <a:prstGeom prst="rect">
            <a:avLst/>
          </a:prstGeom>
          <a:gradFill rotWithShape="0">
            <a:gsLst>
              <a:gs pos="0">
                <a:srgbClr val="FFFF99">
                  <a:gamma/>
                  <a:tint val="8627"/>
                  <a:invGamma/>
                </a:srgbClr>
              </a:gs>
              <a:gs pos="100000">
                <a:srgbClr val="FFFF99"/>
              </a:gs>
            </a:gsLst>
            <a:path path="shape">
              <a:fillToRect l="50000" t="50000" r="50000" b="50000"/>
            </a:path>
          </a:gradFill>
          <a:ln w="9525">
            <a:solidFill>
              <a:srgbClr val="000000"/>
            </a:solidFill>
            <a:miter lim="800000"/>
            <a:headEnd/>
            <a:tailEnd/>
          </a:ln>
        </p:spPr>
        <p:txBody>
          <a:bodyPr/>
          <a:lstStyle/>
          <a:p>
            <a:pPr eaLnBrk="0" hangingPunct="0"/>
            <a:endParaRPr lang="es-ES_tradnl" sz="1200" b="0" noProof="1"/>
          </a:p>
          <a:p>
            <a:pPr eaLnBrk="0" hangingPunct="0"/>
            <a:r>
              <a:rPr lang="es-ES" sz="1800" b="0"/>
              <a:t>El cuerpo está sometido a una fuerza resultante  nula, por lo que </a:t>
            </a:r>
            <a:r>
              <a:rPr lang="es-ES" sz="1800">
                <a:solidFill>
                  <a:srgbClr val="339966"/>
                </a:solidFill>
              </a:rPr>
              <a:t>permanece en equilibrio dentro del fluido.</a:t>
            </a:r>
            <a:endParaRPr lang="es-ES" sz="1800" b="0"/>
          </a:p>
        </p:txBody>
      </p:sp>
      <p:sp>
        <p:nvSpPr>
          <p:cNvPr id="206853" name="Text Box 5"/>
          <p:cNvSpPr txBox="1">
            <a:spLocks noChangeArrowheads="1"/>
          </p:cNvSpPr>
          <p:nvPr/>
        </p:nvSpPr>
        <p:spPr bwMode="auto">
          <a:xfrm>
            <a:off x="5029200" y="4953000"/>
            <a:ext cx="3429000" cy="501650"/>
          </a:xfrm>
          <a:prstGeom prst="rect">
            <a:avLst/>
          </a:prstGeom>
          <a:solidFill>
            <a:srgbClr val="FFFFFF"/>
          </a:solidFill>
          <a:ln w="9525">
            <a:solidFill>
              <a:srgbClr val="000000"/>
            </a:solidFill>
            <a:miter lim="800000"/>
            <a:headEnd/>
            <a:tailEnd/>
          </a:ln>
          <a:effectLst>
            <a:outerShdw dist="107763" dir="2700000" algn="ctr" rotWithShape="0">
              <a:srgbClr val="808080"/>
            </a:outerShdw>
          </a:effectLst>
        </p:spPr>
        <p:txBody>
          <a:bodyPr/>
          <a:lstStyle/>
          <a:p>
            <a:pPr eaLnBrk="0" hangingPunct="0"/>
            <a:r>
              <a:rPr lang="es-ES" sz="1600"/>
              <a:t>R = P – E = </a:t>
            </a:r>
            <a:r>
              <a:rPr lang="es-ES" sz="1600">
                <a:latin typeface="Symbol" pitchFamily="18" charset="2"/>
              </a:rPr>
              <a:t>r</a:t>
            </a:r>
            <a:r>
              <a:rPr lang="es-ES" sz="1600" baseline="-25000"/>
              <a:t>c</a:t>
            </a:r>
            <a:r>
              <a:rPr lang="es-ES" sz="1600"/>
              <a:t> . V</a:t>
            </a:r>
            <a:r>
              <a:rPr lang="es-ES" sz="1600" baseline="-25000"/>
              <a:t>c</a:t>
            </a:r>
            <a:r>
              <a:rPr lang="es-ES" sz="1600"/>
              <a:t> . g = </a:t>
            </a:r>
            <a:r>
              <a:rPr lang="es-ES" sz="1600">
                <a:latin typeface="Symbol" pitchFamily="18" charset="2"/>
              </a:rPr>
              <a:t>r</a:t>
            </a:r>
            <a:r>
              <a:rPr lang="es-ES" sz="1600" baseline="-25000"/>
              <a:t>F</a:t>
            </a:r>
            <a:r>
              <a:rPr lang="es-ES" sz="1600"/>
              <a:t> .V</a:t>
            </a:r>
            <a:r>
              <a:rPr lang="es-ES" sz="1600" baseline="-25000"/>
              <a:t>c</a:t>
            </a:r>
            <a:r>
              <a:rPr lang="es-ES" sz="1600"/>
              <a:t> . g = 0</a:t>
            </a:r>
          </a:p>
        </p:txBody>
      </p:sp>
      <p:sp>
        <p:nvSpPr>
          <p:cNvPr id="206854" name="Line 6"/>
          <p:cNvSpPr>
            <a:spLocks noChangeShapeType="1"/>
          </p:cNvSpPr>
          <p:nvPr/>
        </p:nvSpPr>
        <p:spPr bwMode="auto">
          <a:xfrm>
            <a:off x="6627813" y="3198813"/>
            <a:ext cx="0" cy="1752600"/>
          </a:xfrm>
          <a:prstGeom prst="line">
            <a:avLst/>
          </a:prstGeom>
          <a:noFill/>
          <a:ln w="28575">
            <a:solidFill>
              <a:srgbClr val="993366"/>
            </a:solidFill>
            <a:round/>
            <a:headEnd/>
            <a:tailEnd type="triangle" w="med" len="med"/>
          </a:ln>
        </p:spPr>
        <p:txBody>
          <a:bodyPr/>
          <a:lstStyle/>
          <a:p>
            <a:endParaRPr lang="es-ES_tradnl"/>
          </a:p>
        </p:txBody>
      </p:sp>
      <p:sp>
        <p:nvSpPr>
          <p:cNvPr id="206855" name="Text Box 7"/>
          <p:cNvSpPr txBox="1">
            <a:spLocks noChangeArrowheads="1"/>
          </p:cNvSpPr>
          <p:nvPr/>
        </p:nvSpPr>
        <p:spPr bwMode="auto">
          <a:xfrm>
            <a:off x="6858000" y="3657600"/>
            <a:ext cx="646113" cy="334963"/>
          </a:xfrm>
          <a:prstGeom prst="rect">
            <a:avLst/>
          </a:prstGeom>
          <a:solidFill>
            <a:srgbClr val="FFFFFF"/>
          </a:solidFill>
          <a:ln w="9525">
            <a:solidFill>
              <a:srgbClr val="000000"/>
            </a:solidFill>
            <a:miter lim="800000"/>
            <a:headEnd/>
            <a:tailEnd/>
          </a:ln>
        </p:spPr>
        <p:txBody>
          <a:bodyPr/>
          <a:lstStyle/>
          <a:p>
            <a:pPr eaLnBrk="0" hangingPunct="0"/>
            <a:r>
              <a:rPr lang="es-ES" sz="1600" b="0"/>
              <a:t> P = E</a:t>
            </a:r>
          </a:p>
        </p:txBody>
      </p:sp>
      <p:sp>
        <p:nvSpPr>
          <p:cNvPr id="206856" name="Rectangle 8"/>
          <p:cNvSpPr>
            <a:spLocks noChangeArrowheads="1"/>
          </p:cNvSpPr>
          <p:nvPr/>
        </p:nvSpPr>
        <p:spPr bwMode="auto">
          <a:xfrm>
            <a:off x="1143000" y="3962400"/>
            <a:ext cx="2819400" cy="1752600"/>
          </a:xfrm>
          <a:prstGeom prst="rect">
            <a:avLst/>
          </a:prstGeom>
          <a:solidFill>
            <a:srgbClr val="FFA263">
              <a:alpha val="50000"/>
            </a:srgbClr>
          </a:solidFill>
          <a:ln w="9525">
            <a:noFill/>
            <a:miter lim="800000"/>
            <a:headEnd/>
            <a:tailEnd/>
          </a:ln>
        </p:spPr>
        <p:txBody>
          <a:bodyPr/>
          <a:lstStyle/>
          <a:p>
            <a:endParaRPr lang="es-ES_tradnl"/>
          </a:p>
        </p:txBody>
      </p:sp>
      <p:sp>
        <p:nvSpPr>
          <p:cNvPr id="206857" name="Oval 9"/>
          <p:cNvSpPr>
            <a:spLocks noChangeArrowheads="1"/>
          </p:cNvSpPr>
          <p:nvPr/>
        </p:nvSpPr>
        <p:spPr bwMode="auto">
          <a:xfrm>
            <a:off x="2370138" y="4402138"/>
            <a:ext cx="601662" cy="334962"/>
          </a:xfrm>
          <a:prstGeom prst="ellipse">
            <a:avLst/>
          </a:prstGeom>
          <a:solidFill>
            <a:srgbClr val="CC6600"/>
          </a:solidFill>
          <a:ln w="9525">
            <a:solidFill>
              <a:srgbClr val="000000"/>
            </a:solidFill>
            <a:round/>
            <a:headEnd/>
            <a:tailEnd/>
          </a:ln>
        </p:spPr>
        <p:txBody>
          <a:bodyPr/>
          <a:lstStyle/>
          <a:p>
            <a:endParaRPr lang="es-ES_tradnl"/>
          </a:p>
        </p:txBody>
      </p:sp>
      <p:sp>
        <p:nvSpPr>
          <p:cNvPr id="206858" name="Line 10"/>
          <p:cNvSpPr>
            <a:spLocks noChangeShapeType="1"/>
          </p:cNvSpPr>
          <p:nvPr/>
        </p:nvSpPr>
        <p:spPr bwMode="auto">
          <a:xfrm>
            <a:off x="1143000" y="3657600"/>
            <a:ext cx="0" cy="2057400"/>
          </a:xfrm>
          <a:prstGeom prst="line">
            <a:avLst/>
          </a:prstGeom>
          <a:noFill/>
          <a:ln w="22225">
            <a:solidFill>
              <a:srgbClr val="000000"/>
            </a:solidFill>
            <a:round/>
            <a:headEnd/>
            <a:tailEnd/>
          </a:ln>
        </p:spPr>
        <p:txBody>
          <a:bodyPr/>
          <a:lstStyle/>
          <a:p>
            <a:endParaRPr lang="es-ES_tradnl"/>
          </a:p>
        </p:txBody>
      </p:sp>
      <p:sp>
        <p:nvSpPr>
          <p:cNvPr id="206859" name="Line 11"/>
          <p:cNvSpPr>
            <a:spLocks noChangeShapeType="1"/>
          </p:cNvSpPr>
          <p:nvPr/>
        </p:nvSpPr>
        <p:spPr bwMode="auto">
          <a:xfrm>
            <a:off x="3962400" y="3657600"/>
            <a:ext cx="0" cy="2057400"/>
          </a:xfrm>
          <a:prstGeom prst="line">
            <a:avLst/>
          </a:prstGeom>
          <a:noFill/>
          <a:ln w="22225">
            <a:solidFill>
              <a:srgbClr val="000000"/>
            </a:solidFill>
            <a:round/>
            <a:headEnd/>
            <a:tailEnd/>
          </a:ln>
        </p:spPr>
        <p:txBody>
          <a:bodyPr/>
          <a:lstStyle/>
          <a:p>
            <a:endParaRPr lang="es-ES_tradnl"/>
          </a:p>
        </p:txBody>
      </p:sp>
      <p:sp>
        <p:nvSpPr>
          <p:cNvPr id="206860" name="Line 12"/>
          <p:cNvSpPr>
            <a:spLocks noChangeShapeType="1"/>
          </p:cNvSpPr>
          <p:nvPr/>
        </p:nvSpPr>
        <p:spPr bwMode="auto">
          <a:xfrm>
            <a:off x="2667000" y="4114800"/>
            <a:ext cx="0" cy="1003300"/>
          </a:xfrm>
          <a:prstGeom prst="line">
            <a:avLst/>
          </a:prstGeom>
          <a:noFill/>
          <a:ln w="28575">
            <a:solidFill>
              <a:srgbClr val="000000"/>
            </a:solidFill>
            <a:round/>
            <a:headEnd type="triangle" w="med" len="med"/>
            <a:tailEnd type="triangle" w="med" len="med"/>
          </a:ln>
        </p:spPr>
        <p:txBody>
          <a:bodyPr/>
          <a:lstStyle/>
          <a:p>
            <a:endParaRPr lang="es-ES_tradnl"/>
          </a:p>
        </p:txBody>
      </p:sp>
      <p:sp>
        <p:nvSpPr>
          <p:cNvPr id="206861" name="Text Box 13"/>
          <p:cNvSpPr txBox="1">
            <a:spLocks noChangeArrowheads="1"/>
          </p:cNvSpPr>
          <p:nvPr/>
        </p:nvSpPr>
        <p:spPr bwMode="auto">
          <a:xfrm>
            <a:off x="1724025" y="4425950"/>
            <a:ext cx="603250" cy="333375"/>
          </a:xfrm>
          <a:prstGeom prst="rect">
            <a:avLst/>
          </a:prstGeom>
          <a:gradFill rotWithShape="0">
            <a:gsLst>
              <a:gs pos="0">
                <a:srgbClr val="FF9FFF"/>
              </a:gs>
              <a:gs pos="100000">
                <a:srgbClr val="FF9FFF">
                  <a:gamma/>
                  <a:tint val="8627"/>
                  <a:invGamma/>
                </a:srgbClr>
              </a:gs>
            </a:gsLst>
            <a:path path="shape">
              <a:fillToRect l="50000" t="50000" r="50000" b="50000"/>
            </a:path>
          </a:gradFill>
          <a:ln w="9525">
            <a:noFill/>
            <a:miter lim="800000"/>
            <a:headEnd/>
            <a:tailEnd/>
          </a:ln>
        </p:spPr>
        <p:txBody>
          <a:bodyPr/>
          <a:lstStyle/>
          <a:p>
            <a:pPr eaLnBrk="0" hangingPunct="0"/>
            <a:r>
              <a:rPr lang="es-ES" sz="1200">
                <a:solidFill>
                  <a:srgbClr val="FF0000"/>
                </a:solidFill>
              </a:rPr>
              <a:t>R =0</a:t>
            </a:r>
          </a:p>
        </p:txBody>
      </p:sp>
      <p:sp>
        <p:nvSpPr>
          <p:cNvPr id="206862" name="Text Box 14"/>
          <p:cNvSpPr txBox="1">
            <a:spLocks noChangeArrowheads="1"/>
          </p:cNvSpPr>
          <p:nvPr/>
        </p:nvSpPr>
        <p:spPr bwMode="auto">
          <a:xfrm>
            <a:off x="3048000" y="4876800"/>
            <a:ext cx="300038" cy="333375"/>
          </a:xfrm>
          <a:prstGeom prst="rect">
            <a:avLst/>
          </a:prstGeom>
          <a:gradFill rotWithShape="0">
            <a:gsLst>
              <a:gs pos="0">
                <a:srgbClr val="FF9FFF"/>
              </a:gs>
              <a:gs pos="100000">
                <a:srgbClr val="FF9FFF">
                  <a:gamma/>
                  <a:tint val="8627"/>
                  <a:invGamma/>
                </a:srgbClr>
              </a:gs>
            </a:gsLst>
            <a:path path="shape">
              <a:fillToRect l="50000" t="50000" r="50000" b="50000"/>
            </a:path>
          </a:gradFill>
          <a:ln w="9525">
            <a:noFill/>
            <a:miter lim="800000"/>
            <a:headEnd/>
            <a:tailEnd/>
          </a:ln>
        </p:spPr>
        <p:txBody>
          <a:bodyPr/>
          <a:lstStyle/>
          <a:p>
            <a:pPr eaLnBrk="0" hangingPunct="0"/>
            <a:r>
              <a:rPr lang="es-ES_tradnl" sz="1200" noProof="1"/>
              <a:t>P</a:t>
            </a:r>
          </a:p>
        </p:txBody>
      </p:sp>
      <p:sp>
        <p:nvSpPr>
          <p:cNvPr id="206863" name="Line 15"/>
          <p:cNvSpPr>
            <a:spLocks noChangeShapeType="1"/>
          </p:cNvSpPr>
          <p:nvPr/>
        </p:nvSpPr>
        <p:spPr bwMode="auto">
          <a:xfrm flipV="1">
            <a:off x="1143000" y="5715000"/>
            <a:ext cx="2819400" cy="0"/>
          </a:xfrm>
          <a:prstGeom prst="line">
            <a:avLst/>
          </a:prstGeom>
          <a:noFill/>
          <a:ln w="22225">
            <a:solidFill>
              <a:srgbClr val="000000"/>
            </a:solidFill>
            <a:round/>
            <a:headEnd/>
            <a:tailEnd/>
          </a:ln>
        </p:spPr>
        <p:txBody>
          <a:bodyPr/>
          <a:lstStyle/>
          <a:p>
            <a:endParaRPr lang="es-ES_tradnl"/>
          </a:p>
        </p:txBody>
      </p:sp>
      <p:sp>
        <p:nvSpPr>
          <p:cNvPr id="206864" name="Text Box 16"/>
          <p:cNvSpPr txBox="1">
            <a:spLocks noChangeArrowheads="1"/>
          </p:cNvSpPr>
          <p:nvPr/>
        </p:nvSpPr>
        <p:spPr bwMode="auto">
          <a:xfrm>
            <a:off x="3048000" y="4114800"/>
            <a:ext cx="300038" cy="334963"/>
          </a:xfrm>
          <a:prstGeom prst="rect">
            <a:avLst/>
          </a:prstGeom>
          <a:gradFill rotWithShape="0">
            <a:gsLst>
              <a:gs pos="0">
                <a:srgbClr val="FF9FFF"/>
              </a:gs>
              <a:gs pos="100000">
                <a:srgbClr val="FF9FFF">
                  <a:gamma/>
                  <a:tint val="8627"/>
                  <a:invGamma/>
                </a:srgbClr>
              </a:gs>
            </a:gsLst>
            <a:path path="shape">
              <a:fillToRect l="50000" t="50000" r="50000" b="50000"/>
            </a:path>
          </a:gradFill>
          <a:ln w="9525">
            <a:noFill/>
            <a:miter lim="800000"/>
            <a:headEnd/>
            <a:tailEnd/>
          </a:ln>
        </p:spPr>
        <p:txBody>
          <a:bodyPr/>
          <a:lstStyle/>
          <a:p>
            <a:pPr eaLnBrk="0" hangingPunct="0"/>
            <a:r>
              <a:rPr lang="es-ES_tradnl" sz="1200" noProof="1"/>
              <a:t>E</a:t>
            </a:r>
          </a:p>
        </p:txBody>
      </p:sp>
      <p:sp>
        <p:nvSpPr>
          <p:cNvPr id="206865" name="Rectangle 17"/>
          <p:cNvSpPr>
            <a:spLocks noChangeArrowheads="1"/>
          </p:cNvSpPr>
          <p:nvPr/>
        </p:nvSpPr>
        <p:spPr bwMode="auto">
          <a:xfrm>
            <a:off x="1676400" y="1143000"/>
            <a:ext cx="6040438" cy="376238"/>
          </a:xfrm>
          <a:prstGeom prst="rect">
            <a:avLst/>
          </a:prstGeom>
          <a:solidFill>
            <a:srgbClr val="D4F8E5"/>
          </a:solidFill>
          <a:ln w="9525">
            <a:solidFill>
              <a:schemeClr val="tx1"/>
            </a:solidFill>
            <a:miter lim="800000"/>
            <a:headEnd/>
            <a:tailEnd/>
          </a:ln>
          <a:effectLst/>
        </p:spPr>
        <p:txBody>
          <a:bodyPr lIns="90000" tIns="46800" rIns="90000" bIns="46800" anchor="ctr">
            <a:spAutoFit/>
          </a:bodyPr>
          <a:lstStyle/>
          <a:p>
            <a:pPr algn="ctr"/>
            <a:r>
              <a:rPr lang="es-ES_tradnl" sz="1800"/>
              <a:t>    </a:t>
            </a:r>
            <a:r>
              <a:rPr lang="es-ES_tradnl" sz="1800" noProof="1"/>
              <a:t>B)  El cuerpo es igual de denso que el fluido:</a:t>
            </a:r>
            <a:r>
              <a:rPr lang="es-ES_tradnl" sz="1800" b="0" noProof="1"/>
              <a:t> </a:t>
            </a:r>
            <a:r>
              <a:rPr lang="es-ES" sz="1800">
                <a:solidFill>
                  <a:srgbClr val="0000FF"/>
                </a:solidFill>
                <a:latin typeface="Symbol" pitchFamily="18" charset="2"/>
              </a:rPr>
              <a:t>r</a:t>
            </a:r>
            <a:r>
              <a:rPr lang="es-ES" sz="1800" baseline="-25000">
                <a:solidFill>
                  <a:srgbClr val="0000FF"/>
                </a:solidFill>
              </a:rPr>
              <a:t>c</a:t>
            </a:r>
            <a:r>
              <a:rPr lang="es-ES" sz="1800">
                <a:solidFill>
                  <a:srgbClr val="0000FF"/>
                </a:solidFill>
              </a:rPr>
              <a:t> = </a:t>
            </a:r>
            <a:r>
              <a:rPr lang="es-ES" sz="1800">
                <a:solidFill>
                  <a:srgbClr val="0000FF"/>
                </a:solidFill>
                <a:latin typeface="Symbol" pitchFamily="18" charset="2"/>
              </a:rPr>
              <a:t>r</a:t>
            </a:r>
            <a:r>
              <a:rPr lang="es-ES" sz="1800" baseline="-25000">
                <a:solidFill>
                  <a:srgbClr val="0000FF"/>
                </a:solidFill>
              </a:rPr>
              <a:t>F</a:t>
            </a:r>
          </a:p>
        </p:txBody>
      </p:sp>
      <p:sp>
        <p:nvSpPr>
          <p:cNvPr id="206866" name="Text Box 18"/>
          <p:cNvSpPr txBox="1">
            <a:spLocks noChangeArrowheads="1"/>
          </p:cNvSpPr>
          <p:nvPr/>
        </p:nvSpPr>
        <p:spPr bwMode="auto">
          <a:xfrm>
            <a:off x="4876800" y="2133600"/>
            <a:ext cx="3581400" cy="990600"/>
          </a:xfrm>
          <a:prstGeom prst="rect">
            <a:avLst/>
          </a:prstGeom>
          <a:solidFill>
            <a:srgbClr val="FFFFFF"/>
          </a:solidFill>
          <a:ln w="9525">
            <a:solidFill>
              <a:srgbClr val="000000"/>
            </a:solidFill>
            <a:miter lim="800000"/>
            <a:headEnd/>
            <a:tailEnd/>
          </a:ln>
          <a:effectLst>
            <a:outerShdw dist="107763" dir="2700000" algn="ctr" rotWithShape="0">
              <a:srgbClr val="808080"/>
            </a:outerShdw>
          </a:effectLst>
        </p:spPr>
        <p:txBody>
          <a:bodyPr/>
          <a:lstStyle/>
          <a:p>
            <a:pPr eaLnBrk="0" hangingPunct="0"/>
            <a:endParaRPr lang="es-ES_tradnl" sz="1200" b="0"/>
          </a:p>
          <a:p>
            <a:pPr eaLnBrk="0" hangingPunct="0"/>
            <a:r>
              <a:rPr lang="es-ES_tradnl" sz="1600"/>
              <a:t>E</a:t>
            </a:r>
            <a:r>
              <a:rPr lang="es-ES" sz="1600"/>
              <a:t> = peso del fluido = m’. g = </a:t>
            </a:r>
            <a:r>
              <a:rPr lang="es-ES" sz="1600">
                <a:latin typeface="Symbol" pitchFamily="18" charset="2"/>
              </a:rPr>
              <a:t>r</a:t>
            </a:r>
            <a:r>
              <a:rPr lang="es-ES" sz="1600" baseline="-25000"/>
              <a:t>F</a:t>
            </a:r>
            <a:r>
              <a:rPr lang="es-ES" sz="1600"/>
              <a:t> .V</a:t>
            </a:r>
            <a:r>
              <a:rPr lang="es-ES" sz="1600" baseline="-25000"/>
              <a:t>c</a:t>
            </a:r>
            <a:r>
              <a:rPr lang="es-ES" sz="1600"/>
              <a:t> . g</a:t>
            </a:r>
          </a:p>
          <a:p>
            <a:pPr eaLnBrk="0" hangingPunct="0"/>
            <a:r>
              <a:rPr lang="es-ES" sz="1600"/>
              <a:t>P = peso del cuerpo = m . g = </a:t>
            </a:r>
            <a:r>
              <a:rPr lang="es-ES" sz="1600">
                <a:latin typeface="Symbol" pitchFamily="18" charset="2"/>
              </a:rPr>
              <a:t>r</a:t>
            </a:r>
            <a:r>
              <a:rPr lang="es-ES" sz="1600" baseline="-25000"/>
              <a:t>c</a:t>
            </a:r>
            <a:r>
              <a:rPr lang="es-ES" sz="1600"/>
              <a:t> . V</a:t>
            </a:r>
            <a:r>
              <a:rPr lang="es-ES" sz="1600" baseline="-25000"/>
              <a:t>c</a:t>
            </a:r>
            <a:r>
              <a:rPr lang="es-ES" sz="1600"/>
              <a:t> . g</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a:xfrm>
            <a:off x="1827213" y="230188"/>
            <a:ext cx="6019800" cy="449262"/>
          </a:xfrm>
          <a:gradFill rotWithShape="0">
            <a:gsLst>
              <a:gs pos="0">
                <a:srgbClr val="66CCFF">
                  <a:gamma/>
                  <a:tint val="0"/>
                  <a:invGamma/>
                </a:srgbClr>
              </a:gs>
              <a:gs pos="100000">
                <a:srgbClr val="66CCFF"/>
              </a:gs>
            </a:gsLst>
            <a:lin ang="18900000" scaled="1"/>
          </a:gradFill>
          <a:ln w="28575" cap="flat">
            <a:solidFill>
              <a:schemeClr val="tx1"/>
            </a:solidFill>
          </a:ln>
        </p:spPr>
        <p:txBody>
          <a:bodyPr lIns="90000" tIns="46800" rIns="90000" bIns="46800">
            <a:spAutoFit/>
          </a:bodyPr>
          <a:lstStyle/>
          <a:p>
            <a:pPr algn="ctr"/>
            <a:r>
              <a:rPr lang="es-ES" sz="2400">
                <a:solidFill>
                  <a:srgbClr val="0033CC"/>
                </a:solidFill>
              </a:rPr>
              <a:t>Equilibrio </a:t>
            </a:r>
            <a:r>
              <a:rPr lang="es-ES_tradnl" sz="2400">
                <a:solidFill>
                  <a:srgbClr val="0033CC"/>
                </a:solidFill>
              </a:rPr>
              <a:t>de </a:t>
            </a:r>
            <a:r>
              <a:rPr lang="es-ES" sz="2400">
                <a:solidFill>
                  <a:srgbClr val="0033CC"/>
                </a:solidFill>
              </a:rPr>
              <a:t>Sólidos Sumergidos</a:t>
            </a:r>
            <a:r>
              <a:rPr lang="es-ES_tradnl" sz="2400">
                <a:solidFill>
                  <a:srgbClr val="0033CC"/>
                </a:solidFill>
              </a:rPr>
              <a:t> III</a:t>
            </a:r>
          </a:p>
        </p:txBody>
      </p:sp>
      <p:sp>
        <p:nvSpPr>
          <p:cNvPr id="207875" name="Text Box 3"/>
          <p:cNvSpPr txBox="1">
            <a:spLocks noChangeArrowheads="1"/>
          </p:cNvSpPr>
          <p:nvPr/>
        </p:nvSpPr>
        <p:spPr bwMode="auto">
          <a:xfrm>
            <a:off x="381000" y="1371600"/>
            <a:ext cx="8382000" cy="4953000"/>
          </a:xfrm>
          <a:prstGeom prst="rect">
            <a:avLst/>
          </a:prstGeom>
          <a:gradFill rotWithShape="0">
            <a:gsLst>
              <a:gs pos="0">
                <a:srgbClr val="00FFFF"/>
              </a:gs>
              <a:gs pos="50000">
                <a:srgbClr val="00FFFF">
                  <a:gamma/>
                  <a:tint val="0"/>
                  <a:invGamma/>
                </a:srgbClr>
              </a:gs>
              <a:gs pos="100000">
                <a:srgbClr val="00FFFF"/>
              </a:gs>
            </a:gsLst>
            <a:lin ang="2700000" scaled="1"/>
          </a:gradFill>
          <a:ln w="9525">
            <a:solidFill>
              <a:srgbClr val="000000"/>
            </a:solidFill>
            <a:miter lim="800000"/>
            <a:headEnd/>
            <a:tailEnd/>
          </a:ln>
        </p:spPr>
        <p:txBody>
          <a:bodyPr/>
          <a:lstStyle/>
          <a:p>
            <a:pPr eaLnBrk="0" hangingPunct="0"/>
            <a:endParaRPr lang="es-ES" sz="1200" b="0"/>
          </a:p>
          <a:p>
            <a:pPr eaLnBrk="0" hangingPunct="0"/>
            <a:endParaRPr lang="es-ES" sz="1200" b="0"/>
          </a:p>
          <a:p>
            <a:pPr eaLnBrk="0" hangingPunct="0"/>
            <a:endParaRPr lang="es-ES" sz="1200" b="0"/>
          </a:p>
          <a:p>
            <a:pPr eaLnBrk="0" hangingPunct="0"/>
            <a:endParaRPr lang="es-ES" sz="1200" b="0"/>
          </a:p>
          <a:p>
            <a:pPr eaLnBrk="0" hangingPunct="0"/>
            <a:endParaRPr lang="es-ES" sz="1200" b="0"/>
          </a:p>
          <a:p>
            <a:pPr eaLnBrk="0" hangingPunct="0"/>
            <a:endParaRPr lang="es-ES" sz="1200" b="0"/>
          </a:p>
          <a:p>
            <a:pPr eaLnBrk="0" hangingPunct="0"/>
            <a:endParaRPr lang="es-ES" sz="1200" b="0"/>
          </a:p>
          <a:p>
            <a:pPr eaLnBrk="0" hangingPunct="0"/>
            <a:endParaRPr lang="es-ES" sz="1200" b="0"/>
          </a:p>
          <a:p>
            <a:pPr eaLnBrk="0" hangingPunct="0"/>
            <a:endParaRPr lang="es-ES" sz="1200" b="0"/>
          </a:p>
          <a:p>
            <a:pPr eaLnBrk="0" hangingPunct="0"/>
            <a:endParaRPr lang="es-ES" sz="1200" b="0"/>
          </a:p>
          <a:p>
            <a:pPr eaLnBrk="0" hangingPunct="0"/>
            <a:endParaRPr lang="es-ES" sz="1200" b="0"/>
          </a:p>
          <a:p>
            <a:pPr eaLnBrk="0" hangingPunct="0"/>
            <a:endParaRPr lang="es-ES" sz="1200" b="0"/>
          </a:p>
          <a:p>
            <a:pPr eaLnBrk="0" hangingPunct="0"/>
            <a:r>
              <a:rPr lang="es-ES" sz="1200" b="0"/>
              <a:t>                                                                                                                               </a:t>
            </a:r>
          </a:p>
          <a:p>
            <a:pPr eaLnBrk="0" hangingPunct="0"/>
            <a:r>
              <a:rPr lang="es-ES" sz="1200" b="0"/>
              <a:t>                                                                                                                                    </a:t>
            </a:r>
          </a:p>
          <a:p>
            <a:pPr eaLnBrk="0" hangingPunct="0"/>
            <a:endParaRPr lang="es-ES" sz="1200" b="0"/>
          </a:p>
          <a:p>
            <a:pPr eaLnBrk="0" hangingPunct="0"/>
            <a:endParaRPr lang="es-ES" sz="1200" b="0"/>
          </a:p>
          <a:p>
            <a:pPr eaLnBrk="0" hangingPunct="0"/>
            <a:endParaRPr lang="es-ES" sz="1200" b="0"/>
          </a:p>
          <a:p>
            <a:pPr eaLnBrk="0" hangingPunct="0"/>
            <a:endParaRPr lang="es-ES" sz="1200" b="0"/>
          </a:p>
          <a:p>
            <a:pPr eaLnBrk="0" hangingPunct="0"/>
            <a:endParaRPr lang="es-ES" sz="1200" b="0"/>
          </a:p>
          <a:p>
            <a:pPr eaLnBrk="0" hangingPunct="0"/>
            <a:endParaRPr lang="es-ES" sz="1200" b="0"/>
          </a:p>
          <a:p>
            <a:pPr eaLnBrk="0" hangingPunct="0"/>
            <a:endParaRPr lang="es-ES" sz="1200" b="0"/>
          </a:p>
          <a:p>
            <a:pPr eaLnBrk="0" hangingPunct="0"/>
            <a:r>
              <a:rPr lang="es-ES" sz="1200" b="0"/>
              <a:t>                                                                                                                           </a:t>
            </a:r>
            <a:endParaRPr lang="es-ES" sz="1200"/>
          </a:p>
          <a:p>
            <a:pPr eaLnBrk="0" hangingPunct="0"/>
            <a:endParaRPr lang="es-ES" sz="1200" b="0"/>
          </a:p>
          <a:p>
            <a:pPr eaLnBrk="0" hangingPunct="0"/>
            <a:r>
              <a:rPr lang="es-ES" sz="1200" b="0"/>
              <a:t>                                                                                                                                 </a:t>
            </a:r>
          </a:p>
          <a:p>
            <a:pPr eaLnBrk="0" hangingPunct="0"/>
            <a:endParaRPr lang="es-ES" sz="1200" b="0"/>
          </a:p>
          <a:p>
            <a:pPr eaLnBrk="0" hangingPunct="0"/>
            <a:endParaRPr lang="es-ES" sz="1200" b="0" noProof="1"/>
          </a:p>
        </p:txBody>
      </p:sp>
      <p:sp>
        <p:nvSpPr>
          <p:cNvPr id="207876" name="Text Box 4"/>
          <p:cNvSpPr txBox="1">
            <a:spLocks noChangeArrowheads="1"/>
          </p:cNvSpPr>
          <p:nvPr/>
        </p:nvSpPr>
        <p:spPr bwMode="auto">
          <a:xfrm>
            <a:off x="4876800" y="1676400"/>
            <a:ext cx="3581400" cy="671513"/>
          </a:xfrm>
          <a:prstGeom prst="rect">
            <a:avLst/>
          </a:prstGeom>
          <a:solidFill>
            <a:srgbClr val="FFFFFF"/>
          </a:solidFill>
          <a:ln w="9525">
            <a:solidFill>
              <a:srgbClr val="000000"/>
            </a:solidFill>
            <a:miter lim="800000"/>
            <a:headEnd/>
            <a:tailEnd/>
          </a:ln>
          <a:effectLst>
            <a:outerShdw dist="107763" dir="2700000" algn="ctr" rotWithShape="0">
              <a:srgbClr val="808080"/>
            </a:outerShdw>
          </a:effectLst>
        </p:spPr>
        <p:txBody>
          <a:bodyPr/>
          <a:lstStyle/>
          <a:p>
            <a:pPr eaLnBrk="0" hangingPunct="0"/>
            <a:r>
              <a:rPr lang="es-ES" sz="1600"/>
              <a:t>E = peso del fluido = m’. g = </a:t>
            </a:r>
            <a:r>
              <a:rPr lang="es-ES" sz="1600">
                <a:latin typeface="Symbol" pitchFamily="18" charset="2"/>
              </a:rPr>
              <a:t>r</a:t>
            </a:r>
            <a:r>
              <a:rPr lang="es-ES" sz="1600" baseline="-25000"/>
              <a:t>F</a:t>
            </a:r>
            <a:r>
              <a:rPr lang="es-ES" sz="1600"/>
              <a:t> .V</a:t>
            </a:r>
            <a:r>
              <a:rPr lang="es-ES" sz="1600" baseline="-25000"/>
              <a:t>c</a:t>
            </a:r>
            <a:r>
              <a:rPr lang="es-ES" sz="1600"/>
              <a:t> . g</a:t>
            </a:r>
          </a:p>
          <a:p>
            <a:pPr eaLnBrk="0" hangingPunct="0"/>
            <a:r>
              <a:rPr lang="es-ES" sz="1600"/>
              <a:t>P = peso del cuerpo = m . g = </a:t>
            </a:r>
            <a:r>
              <a:rPr lang="es-ES" sz="1600">
                <a:latin typeface="Symbol" pitchFamily="18" charset="2"/>
              </a:rPr>
              <a:t>r</a:t>
            </a:r>
            <a:r>
              <a:rPr lang="es-ES" sz="1600" baseline="-25000"/>
              <a:t>c</a:t>
            </a:r>
            <a:r>
              <a:rPr lang="es-ES" sz="1600"/>
              <a:t> . V</a:t>
            </a:r>
            <a:r>
              <a:rPr lang="es-ES" sz="1600" baseline="-25000"/>
              <a:t>c</a:t>
            </a:r>
            <a:r>
              <a:rPr lang="es-ES" sz="1600"/>
              <a:t> . g</a:t>
            </a:r>
          </a:p>
        </p:txBody>
      </p:sp>
      <p:sp>
        <p:nvSpPr>
          <p:cNvPr id="207877" name="Text Box 5"/>
          <p:cNvSpPr txBox="1">
            <a:spLocks noChangeArrowheads="1"/>
          </p:cNvSpPr>
          <p:nvPr/>
        </p:nvSpPr>
        <p:spPr bwMode="auto">
          <a:xfrm>
            <a:off x="457200" y="1447800"/>
            <a:ext cx="4191000" cy="4800600"/>
          </a:xfrm>
          <a:prstGeom prst="rect">
            <a:avLst/>
          </a:prstGeom>
          <a:gradFill rotWithShape="0">
            <a:gsLst>
              <a:gs pos="0">
                <a:srgbClr val="99E4FF"/>
              </a:gs>
              <a:gs pos="50000">
                <a:srgbClr val="99E4FF">
                  <a:gamma/>
                  <a:tint val="0"/>
                  <a:invGamma/>
                </a:srgbClr>
              </a:gs>
              <a:gs pos="100000">
                <a:srgbClr val="99E4FF"/>
              </a:gs>
            </a:gsLst>
            <a:lin ang="18900000" scaled="1"/>
          </a:gradFill>
          <a:ln w="9525">
            <a:solidFill>
              <a:srgbClr val="000000"/>
            </a:solidFill>
            <a:miter lim="800000"/>
            <a:headEnd/>
            <a:tailEnd/>
          </a:ln>
        </p:spPr>
        <p:txBody>
          <a:bodyPr/>
          <a:lstStyle/>
          <a:p>
            <a:pPr eaLnBrk="0" hangingPunct="0"/>
            <a:r>
              <a:rPr lang="es-ES" sz="1600"/>
              <a:t>El cuerpo está sometido a una fuerza resultante  </a:t>
            </a:r>
            <a:r>
              <a:rPr lang="es-ES" sz="1600">
                <a:solidFill>
                  <a:srgbClr val="993300"/>
                </a:solidFill>
              </a:rPr>
              <a:t>( Fa = fuerza ascensional)  </a:t>
            </a:r>
            <a:r>
              <a:rPr lang="es-ES" sz="1600"/>
              <a:t>vertical y hacia arriba que tiende a llevarlo hacia la superficie con </a:t>
            </a:r>
            <a:r>
              <a:rPr lang="es-ES" sz="1600">
                <a:solidFill>
                  <a:srgbClr val="0000FF"/>
                </a:solidFill>
              </a:rPr>
              <a:t>movimiento uniformemente acelerado</a:t>
            </a:r>
            <a:r>
              <a:rPr lang="es-ES" sz="1600"/>
              <a:t>, por tanto, el </a:t>
            </a:r>
            <a:r>
              <a:rPr lang="es-ES" sz="1600">
                <a:solidFill>
                  <a:srgbClr val="339966"/>
                </a:solidFill>
              </a:rPr>
              <a:t>cuerpo asciende</a:t>
            </a:r>
          </a:p>
          <a:p>
            <a:pPr eaLnBrk="0" hangingPunct="0"/>
            <a:endParaRPr lang="es-ES" sz="1600">
              <a:solidFill>
                <a:srgbClr val="339966"/>
              </a:solidFill>
            </a:endParaRPr>
          </a:p>
          <a:p>
            <a:pPr eaLnBrk="0" hangingPunct="0"/>
            <a:endParaRPr lang="es-ES" sz="1200">
              <a:solidFill>
                <a:srgbClr val="339966"/>
              </a:solidFill>
            </a:endParaRPr>
          </a:p>
          <a:p>
            <a:pPr eaLnBrk="0" hangingPunct="0"/>
            <a:endParaRPr lang="es-ES" sz="1200">
              <a:solidFill>
                <a:srgbClr val="339966"/>
              </a:solidFill>
            </a:endParaRPr>
          </a:p>
          <a:p>
            <a:pPr eaLnBrk="0" hangingPunct="0"/>
            <a:endParaRPr lang="es-ES" sz="1200">
              <a:solidFill>
                <a:srgbClr val="339966"/>
              </a:solidFill>
            </a:endParaRPr>
          </a:p>
          <a:p>
            <a:pPr eaLnBrk="0" hangingPunct="0"/>
            <a:endParaRPr lang="es-ES" sz="1200">
              <a:solidFill>
                <a:srgbClr val="339966"/>
              </a:solidFill>
            </a:endParaRPr>
          </a:p>
          <a:p>
            <a:pPr eaLnBrk="0" hangingPunct="0"/>
            <a:r>
              <a:rPr lang="es-ES" sz="1200">
                <a:solidFill>
                  <a:srgbClr val="339966"/>
                </a:solidFill>
              </a:rPr>
              <a:t>                                                                     </a:t>
            </a:r>
            <a:endParaRPr lang="es-ES_tradnl" sz="1200">
              <a:solidFill>
                <a:srgbClr val="339966"/>
              </a:solidFill>
            </a:endParaRPr>
          </a:p>
          <a:p>
            <a:pPr eaLnBrk="0" hangingPunct="0"/>
            <a:endParaRPr lang="es-ES" sz="1200"/>
          </a:p>
          <a:p>
            <a:pPr eaLnBrk="0" hangingPunct="0"/>
            <a:r>
              <a:rPr lang="es-ES" sz="1600"/>
              <a:t>Una vez que el cuerpo llega a la superficie permanece </a:t>
            </a:r>
            <a:r>
              <a:rPr lang="es-ES" sz="1600">
                <a:solidFill>
                  <a:srgbClr val="339966"/>
                </a:solidFill>
                <a:hlinkClick r:id="rId2"/>
              </a:rPr>
              <a:t>flotando en equilibrio</a:t>
            </a:r>
            <a:r>
              <a:rPr lang="es-ES" sz="1600">
                <a:hlinkClick r:id="rId2"/>
              </a:rPr>
              <a:t> </a:t>
            </a:r>
            <a:r>
              <a:rPr lang="es-ES" sz="1600"/>
              <a:t>de modo que el nuevo empuje es igual al peso y es debido a la parte sumergida.</a:t>
            </a:r>
            <a:endParaRPr lang="es-ES" sz="1600" b="0"/>
          </a:p>
        </p:txBody>
      </p:sp>
      <p:sp>
        <p:nvSpPr>
          <p:cNvPr id="207878" name="Text Box 6"/>
          <p:cNvSpPr txBox="1">
            <a:spLocks noChangeArrowheads="1"/>
          </p:cNvSpPr>
          <p:nvPr/>
        </p:nvSpPr>
        <p:spPr bwMode="auto">
          <a:xfrm>
            <a:off x="4800600" y="3375025"/>
            <a:ext cx="3733800" cy="434975"/>
          </a:xfrm>
          <a:prstGeom prst="rect">
            <a:avLst/>
          </a:prstGeom>
          <a:solidFill>
            <a:srgbClr val="FFFFFF"/>
          </a:solidFill>
          <a:ln w="9525">
            <a:solidFill>
              <a:srgbClr val="000000"/>
            </a:solidFill>
            <a:miter lim="800000"/>
            <a:headEnd/>
            <a:tailEnd/>
          </a:ln>
          <a:effectLst>
            <a:outerShdw dist="107763" dir="2700000" algn="ctr" rotWithShape="0">
              <a:srgbClr val="808080"/>
            </a:outerShdw>
          </a:effectLst>
        </p:spPr>
        <p:txBody>
          <a:bodyPr/>
          <a:lstStyle/>
          <a:p>
            <a:pPr eaLnBrk="0" hangingPunct="0"/>
            <a:r>
              <a:rPr lang="es-ES" sz="1600"/>
              <a:t>Fa = E – P = </a:t>
            </a:r>
            <a:r>
              <a:rPr lang="es-ES" sz="1600">
                <a:latin typeface="Symbol" pitchFamily="18" charset="2"/>
              </a:rPr>
              <a:t>r</a:t>
            </a:r>
            <a:r>
              <a:rPr lang="es-ES" sz="1600" baseline="-25000"/>
              <a:t>F</a:t>
            </a:r>
            <a:r>
              <a:rPr lang="es-ES" sz="1600"/>
              <a:t> . V</a:t>
            </a:r>
            <a:r>
              <a:rPr lang="es-ES" sz="1600" baseline="-25000"/>
              <a:t>c</a:t>
            </a:r>
            <a:r>
              <a:rPr lang="es-ES" sz="1600"/>
              <a:t> . g = </a:t>
            </a:r>
            <a:r>
              <a:rPr lang="es-ES" sz="1600">
                <a:latin typeface="Symbol" pitchFamily="18" charset="2"/>
              </a:rPr>
              <a:t>r</a:t>
            </a:r>
            <a:r>
              <a:rPr lang="es-ES" sz="1600" baseline="-25000"/>
              <a:t>c</a:t>
            </a:r>
            <a:r>
              <a:rPr lang="es-ES" sz="1600"/>
              <a:t> .V</a:t>
            </a:r>
            <a:r>
              <a:rPr lang="es-ES" sz="1600" baseline="-25000"/>
              <a:t>c</a:t>
            </a:r>
            <a:r>
              <a:rPr lang="es-ES" sz="1600"/>
              <a:t> . g = m . a</a:t>
            </a:r>
          </a:p>
        </p:txBody>
      </p:sp>
      <p:sp>
        <p:nvSpPr>
          <p:cNvPr id="207879" name="Line 7"/>
          <p:cNvSpPr>
            <a:spLocks noChangeShapeType="1"/>
          </p:cNvSpPr>
          <p:nvPr/>
        </p:nvSpPr>
        <p:spPr bwMode="auto">
          <a:xfrm>
            <a:off x="6705600" y="2438400"/>
            <a:ext cx="0" cy="912813"/>
          </a:xfrm>
          <a:prstGeom prst="line">
            <a:avLst/>
          </a:prstGeom>
          <a:noFill/>
          <a:ln w="28575">
            <a:solidFill>
              <a:srgbClr val="CC0066"/>
            </a:solidFill>
            <a:round/>
            <a:headEnd/>
            <a:tailEnd type="triangle" w="med" len="med"/>
          </a:ln>
        </p:spPr>
        <p:txBody>
          <a:bodyPr/>
          <a:lstStyle/>
          <a:p>
            <a:endParaRPr lang="es-ES_tradnl"/>
          </a:p>
        </p:txBody>
      </p:sp>
      <p:sp>
        <p:nvSpPr>
          <p:cNvPr id="207880" name="Text Box 8"/>
          <p:cNvSpPr txBox="1">
            <a:spLocks noChangeArrowheads="1"/>
          </p:cNvSpPr>
          <p:nvPr/>
        </p:nvSpPr>
        <p:spPr bwMode="auto">
          <a:xfrm>
            <a:off x="6934200" y="2743200"/>
            <a:ext cx="828675" cy="298450"/>
          </a:xfrm>
          <a:prstGeom prst="rect">
            <a:avLst/>
          </a:prstGeom>
          <a:solidFill>
            <a:srgbClr val="FFFFFF"/>
          </a:solidFill>
          <a:ln w="9525">
            <a:solidFill>
              <a:srgbClr val="000000"/>
            </a:solidFill>
            <a:miter lim="800000"/>
            <a:headEnd/>
            <a:tailEnd/>
          </a:ln>
        </p:spPr>
        <p:txBody>
          <a:bodyPr/>
          <a:lstStyle/>
          <a:p>
            <a:pPr eaLnBrk="0" hangingPunct="0"/>
            <a:r>
              <a:rPr lang="es-ES" sz="1600" b="0"/>
              <a:t> </a:t>
            </a:r>
            <a:r>
              <a:rPr lang="es-ES" sz="1600"/>
              <a:t>P </a:t>
            </a:r>
            <a:r>
              <a:rPr lang="es-ES" sz="1600">
                <a:sym typeface="Symbol" pitchFamily="18" charset="2"/>
              </a:rPr>
              <a:t></a:t>
            </a:r>
            <a:r>
              <a:rPr lang="es-ES" sz="1600"/>
              <a:t> E</a:t>
            </a:r>
          </a:p>
        </p:txBody>
      </p:sp>
      <p:sp>
        <p:nvSpPr>
          <p:cNvPr id="207881" name="Line 9"/>
          <p:cNvSpPr>
            <a:spLocks noChangeShapeType="1"/>
          </p:cNvSpPr>
          <p:nvPr/>
        </p:nvSpPr>
        <p:spPr bwMode="auto">
          <a:xfrm>
            <a:off x="2581275" y="3184525"/>
            <a:ext cx="0" cy="571500"/>
          </a:xfrm>
          <a:prstGeom prst="line">
            <a:avLst/>
          </a:prstGeom>
          <a:noFill/>
          <a:ln w="9525">
            <a:solidFill>
              <a:srgbClr val="000000"/>
            </a:solidFill>
            <a:round/>
            <a:headEnd type="triangle" w="med" len="med"/>
            <a:tailEnd type="triangle" w="med" len="med"/>
          </a:ln>
        </p:spPr>
        <p:txBody>
          <a:bodyPr/>
          <a:lstStyle/>
          <a:p>
            <a:endParaRPr lang="es-ES_tradnl"/>
          </a:p>
        </p:txBody>
      </p:sp>
      <p:sp>
        <p:nvSpPr>
          <p:cNvPr id="207882" name="Rectangle 10"/>
          <p:cNvSpPr>
            <a:spLocks noChangeArrowheads="1"/>
          </p:cNvSpPr>
          <p:nvPr/>
        </p:nvSpPr>
        <p:spPr bwMode="auto">
          <a:xfrm>
            <a:off x="1524000" y="2971800"/>
            <a:ext cx="1828800" cy="990600"/>
          </a:xfrm>
          <a:prstGeom prst="rect">
            <a:avLst/>
          </a:prstGeom>
          <a:solidFill>
            <a:srgbClr val="FFFF99"/>
          </a:solidFill>
          <a:ln w="9525">
            <a:noFill/>
            <a:miter lim="800000"/>
            <a:headEnd/>
            <a:tailEnd/>
          </a:ln>
        </p:spPr>
        <p:txBody>
          <a:bodyPr/>
          <a:lstStyle/>
          <a:p>
            <a:endParaRPr lang="es-ES_tradnl"/>
          </a:p>
        </p:txBody>
      </p:sp>
      <p:sp>
        <p:nvSpPr>
          <p:cNvPr id="207883" name="Line 11"/>
          <p:cNvSpPr>
            <a:spLocks noChangeShapeType="1"/>
          </p:cNvSpPr>
          <p:nvPr/>
        </p:nvSpPr>
        <p:spPr bwMode="auto">
          <a:xfrm>
            <a:off x="1524000" y="2895600"/>
            <a:ext cx="0" cy="1066800"/>
          </a:xfrm>
          <a:prstGeom prst="line">
            <a:avLst/>
          </a:prstGeom>
          <a:noFill/>
          <a:ln w="22225">
            <a:solidFill>
              <a:srgbClr val="000000"/>
            </a:solidFill>
            <a:round/>
            <a:headEnd/>
            <a:tailEnd/>
          </a:ln>
        </p:spPr>
        <p:txBody>
          <a:bodyPr/>
          <a:lstStyle/>
          <a:p>
            <a:endParaRPr lang="es-ES_tradnl"/>
          </a:p>
        </p:txBody>
      </p:sp>
      <p:sp>
        <p:nvSpPr>
          <p:cNvPr id="207884" name="Line 12"/>
          <p:cNvSpPr>
            <a:spLocks noChangeShapeType="1"/>
          </p:cNvSpPr>
          <p:nvPr/>
        </p:nvSpPr>
        <p:spPr bwMode="auto">
          <a:xfrm>
            <a:off x="3352800" y="2895600"/>
            <a:ext cx="0" cy="1066800"/>
          </a:xfrm>
          <a:prstGeom prst="line">
            <a:avLst/>
          </a:prstGeom>
          <a:noFill/>
          <a:ln w="22225">
            <a:solidFill>
              <a:srgbClr val="000000"/>
            </a:solidFill>
            <a:round/>
            <a:headEnd/>
            <a:tailEnd/>
          </a:ln>
        </p:spPr>
        <p:txBody>
          <a:bodyPr/>
          <a:lstStyle/>
          <a:p>
            <a:endParaRPr lang="es-ES_tradnl"/>
          </a:p>
        </p:txBody>
      </p:sp>
      <p:sp>
        <p:nvSpPr>
          <p:cNvPr id="207885" name="Line 13"/>
          <p:cNvSpPr>
            <a:spLocks noChangeShapeType="1"/>
          </p:cNvSpPr>
          <p:nvPr/>
        </p:nvSpPr>
        <p:spPr bwMode="auto">
          <a:xfrm>
            <a:off x="1524000" y="3962400"/>
            <a:ext cx="1828800" cy="0"/>
          </a:xfrm>
          <a:prstGeom prst="line">
            <a:avLst/>
          </a:prstGeom>
          <a:noFill/>
          <a:ln w="22225">
            <a:solidFill>
              <a:srgbClr val="000000"/>
            </a:solidFill>
            <a:round/>
            <a:headEnd/>
            <a:tailEnd/>
          </a:ln>
        </p:spPr>
        <p:txBody>
          <a:bodyPr/>
          <a:lstStyle/>
          <a:p>
            <a:endParaRPr lang="es-ES_tradnl"/>
          </a:p>
        </p:txBody>
      </p:sp>
      <p:sp>
        <p:nvSpPr>
          <p:cNvPr id="207886" name="Text Box 14"/>
          <p:cNvSpPr txBox="1">
            <a:spLocks noChangeArrowheads="1"/>
          </p:cNvSpPr>
          <p:nvPr/>
        </p:nvSpPr>
        <p:spPr bwMode="auto">
          <a:xfrm>
            <a:off x="1752600" y="3271838"/>
            <a:ext cx="531813" cy="309562"/>
          </a:xfrm>
          <a:prstGeom prst="rect">
            <a:avLst/>
          </a:prstGeom>
          <a:solidFill>
            <a:srgbClr val="FFFFFF"/>
          </a:solidFill>
          <a:ln w="9525">
            <a:noFill/>
            <a:miter lim="800000"/>
            <a:headEnd/>
            <a:tailEnd/>
          </a:ln>
        </p:spPr>
        <p:txBody>
          <a:bodyPr/>
          <a:lstStyle/>
          <a:p>
            <a:pPr eaLnBrk="0" hangingPunct="0"/>
            <a:r>
              <a:rPr lang="es-ES" sz="1600">
                <a:solidFill>
                  <a:srgbClr val="FF0000"/>
                </a:solidFill>
              </a:rPr>
              <a:t>Fa</a:t>
            </a:r>
          </a:p>
        </p:txBody>
      </p:sp>
      <p:sp>
        <p:nvSpPr>
          <p:cNvPr id="207887" name="Text Box 15"/>
          <p:cNvSpPr txBox="1">
            <a:spLocks noChangeArrowheads="1"/>
          </p:cNvSpPr>
          <p:nvPr/>
        </p:nvSpPr>
        <p:spPr bwMode="auto">
          <a:xfrm>
            <a:off x="2814638" y="3543300"/>
            <a:ext cx="309562" cy="342900"/>
          </a:xfrm>
          <a:prstGeom prst="rect">
            <a:avLst/>
          </a:prstGeom>
          <a:solidFill>
            <a:srgbClr val="FFFFFF"/>
          </a:solidFill>
          <a:ln w="9525">
            <a:noFill/>
            <a:miter lim="800000"/>
            <a:headEnd/>
            <a:tailEnd/>
          </a:ln>
        </p:spPr>
        <p:txBody>
          <a:bodyPr/>
          <a:lstStyle/>
          <a:p>
            <a:pPr eaLnBrk="0" hangingPunct="0"/>
            <a:r>
              <a:rPr lang="es-ES_tradnl" sz="1600" noProof="1"/>
              <a:t>P</a:t>
            </a:r>
          </a:p>
        </p:txBody>
      </p:sp>
      <p:sp>
        <p:nvSpPr>
          <p:cNvPr id="207888" name="Text Box 16"/>
          <p:cNvSpPr txBox="1">
            <a:spLocks noChangeArrowheads="1"/>
          </p:cNvSpPr>
          <p:nvPr/>
        </p:nvSpPr>
        <p:spPr bwMode="auto">
          <a:xfrm>
            <a:off x="2814638" y="3124200"/>
            <a:ext cx="309562" cy="241300"/>
          </a:xfrm>
          <a:prstGeom prst="rect">
            <a:avLst/>
          </a:prstGeom>
          <a:solidFill>
            <a:srgbClr val="FFFFFF"/>
          </a:solidFill>
          <a:ln w="9525">
            <a:noFill/>
            <a:miter lim="800000"/>
            <a:headEnd/>
            <a:tailEnd/>
          </a:ln>
        </p:spPr>
        <p:txBody>
          <a:bodyPr/>
          <a:lstStyle/>
          <a:p>
            <a:pPr eaLnBrk="0" hangingPunct="0"/>
            <a:r>
              <a:rPr lang="es-ES_tradnl" sz="1600" noProof="1"/>
              <a:t>E</a:t>
            </a:r>
          </a:p>
        </p:txBody>
      </p:sp>
      <p:sp>
        <p:nvSpPr>
          <p:cNvPr id="207889" name="Text Box 17"/>
          <p:cNvSpPr txBox="1">
            <a:spLocks noChangeArrowheads="1"/>
          </p:cNvSpPr>
          <p:nvPr/>
        </p:nvSpPr>
        <p:spPr bwMode="auto">
          <a:xfrm>
            <a:off x="4876800" y="5638800"/>
            <a:ext cx="3429000" cy="457200"/>
          </a:xfrm>
          <a:prstGeom prst="rect">
            <a:avLst/>
          </a:prstGeom>
          <a:solidFill>
            <a:srgbClr val="FFFFFF"/>
          </a:solidFill>
          <a:ln w="9525">
            <a:solidFill>
              <a:srgbClr val="000000"/>
            </a:solidFill>
            <a:miter lim="800000"/>
            <a:headEnd/>
            <a:tailEnd/>
          </a:ln>
          <a:effectLst>
            <a:outerShdw dist="107763" dir="2700000" algn="ctr" rotWithShape="0">
              <a:srgbClr val="808080"/>
            </a:outerShdw>
          </a:effectLst>
        </p:spPr>
        <p:txBody>
          <a:bodyPr/>
          <a:lstStyle/>
          <a:p>
            <a:pPr eaLnBrk="0" hangingPunct="0"/>
            <a:r>
              <a:rPr lang="es-ES" sz="1600"/>
              <a:t>E’ = P = </a:t>
            </a:r>
            <a:r>
              <a:rPr lang="es-ES" sz="1600">
                <a:latin typeface="Symbol" pitchFamily="18" charset="2"/>
              </a:rPr>
              <a:t>r</a:t>
            </a:r>
            <a:r>
              <a:rPr lang="es-ES" sz="1600" baseline="-25000"/>
              <a:t>F</a:t>
            </a:r>
            <a:r>
              <a:rPr lang="es-ES" sz="1600"/>
              <a:t> . V</a:t>
            </a:r>
            <a:r>
              <a:rPr lang="es-ES" sz="1600" baseline="-25000"/>
              <a:t>s</a:t>
            </a:r>
            <a:r>
              <a:rPr lang="es-ES" sz="1600"/>
              <a:t> . g = </a:t>
            </a:r>
            <a:r>
              <a:rPr lang="es-ES" sz="1600">
                <a:latin typeface="Symbol" pitchFamily="18" charset="2"/>
              </a:rPr>
              <a:t>r</a:t>
            </a:r>
            <a:r>
              <a:rPr lang="es-ES" sz="1600" baseline="-25000"/>
              <a:t>c</a:t>
            </a:r>
            <a:r>
              <a:rPr lang="es-ES" sz="1600"/>
              <a:t> .V</a:t>
            </a:r>
            <a:r>
              <a:rPr lang="es-ES" sz="1600" baseline="-25000"/>
              <a:t>c</a:t>
            </a:r>
            <a:r>
              <a:rPr lang="es-ES" sz="1600"/>
              <a:t> . g = m . a</a:t>
            </a:r>
          </a:p>
        </p:txBody>
      </p:sp>
      <p:sp>
        <p:nvSpPr>
          <p:cNvPr id="207890" name="Text Box 18"/>
          <p:cNvSpPr txBox="1">
            <a:spLocks noChangeArrowheads="1"/>
          </p:cNvSpPr>
          <p:nvPr/>
        </p:nvSpPr>
        <p:spPr bwMode="auto">
          <a:xfrm>
            <a:off x="6934200" y="4876800"/>
            <a:ext cx="990600" cy="298450"/>
          </a:xfrm>
          <a:prstGeom prst="rect">
            <a:avLst/>
          </a:prstGeom>
          <a:solidFill>
            <a:srgbClr val="FFFFFF"/>
          </a:solidFill>
          <a:ln w="9525">
            <a:solidFill>
              <a:srgbClr val="000000"/>
            </a:solidFill>
            <a:miter lim="800000"/>
            <a:headEnd/>
            <a:tailEnd/>
          </a:ln>
        </p:spPr>
        <p:txBody>
          <a:bodyPr/>
          <a:lstStyle/>
          <a:p>
            <a:pPr eaLnBrk="0" hangingPunct="0"/>
            <a:r>
              <a:rPr lang="es-ES" sz="1600"/>
              <a:t> </a:t>
            </a:r>
            <a:r>
              <a:rPr lang="es-ES_tradnl" sz="1600"/>
              <a:t>   </a:t>
            </a:r>
            <a:r>
              <a:rPr lang="es-ES" sz="1600"/>
              <a:t>P = E’</a:t>
            </a:r>
          </a:p>
        </p:txBody>
      </p:sp>
      <p:sp>
        <p:nvSpPr>
          <p:cNvPr id="207891" name="Rectangle 19"/>
          <p:cNvSpPr>
            <a:spLocks noChangeArrowheads="1"/>
          </p:cNvSpPr>
          <p:nvPr/>
        </p:nvSpPr>
        <p:spPr bwMode="auto">
          <a:xfrm>
            <a:off x="1524000" y="5486400"/>
            <a:ext cx="1981200" cy="627063"/>
          </a:xfrm>
          <a:prstGeom prst="rect">
            <a:avLst/>
          </a:prstGeom>
          <a:solidFill>
            <a:srgbClr val="FFFF99"/>
          </a:solidFill>
          <a:ln w="9525">
            <a:noFill/>
            <a:miter lim="800000"/>
            <a:headEnd/>
            <a:tailEnd/>
          </a:ln>
        </p:spPr>
        <p:txBody>
          <a:bodyPr/>
          <a:lstStyle/>
          <a:p>
            <a:endParaRPr lang="es-ES_tradnl"/>
          </a:p>
        </p:txBody>
      </p:sp>
      <p:sp>
        <p:nvSpPr>
          <p:cNvPr id="207892" name="Oval 20"/>
          <p:cNvSpPr>
            <a:spLocks noChangeArrowheads="1"/>
          </p:cNvSpPr>
          <p:nvPr/>
        </p:nvSpPr>
        <p:spPr bwMode="auto">
          <a:xfrm>
            <a:off x="2286000" y="5334000"/>
            <a:ext cx="417513" cy="304800"/>
          </a:xfrm>
          <a:prstGeom prst="ellipse">
            <a:avLst/>
          </a:prstGeom>
          <a:solidFill>
            <a:srgbClr val="CC6600"/>
          </a:solidFill>
          <a:ln w="9525">
            <a:solidFill>
              <a:srgbClr val="CC6600"/>
            </a:solidFill>
            <a:round/>
            <a:headEnd/>
            <a:tailEnd/>
          </a:ln>
        </p:spPr>
        <p:txBody>
          <a:bodyPr/>
          <a:lstStyle/>
          <a:p>
            <a:endParaRPr lang="es-ES_tradnl"/>
          </a:p>
        </p:txBody>
      </p:sp>
      <p:sp>
        <p:nvSpPr>
          <p:cNvPr id="207893" name="Line 21"/>
          <p:cNvSpPr>
            <a:spLocks noChangeShapeType="1"/>
          </p:cNvSpPr>
          <p:nvPr/>
        </p:nvSpPr>
        <p:spPr bwMode="auto">
          <a:xfrm>
            <a:off x="1524000" y="5105400"/>
            <a:ext cx="0" cy="1008063"/>
          </a:xfrm>
          <a:prstGeom prst="line">
            <a:avLst/>
          </a:prstGeom>
          <a:noFill/>
          <a:ln w="22225">
            <a:solidFill>
              <a:srgbClr val="000000"/>
            </a:solidFill>
            <a:round/>
            <a:headEnd/>
            <a:tailEnd/>
          </a:ln>
        </p:spPr>
        <p:txBody>
          <a:bodyPr/>
          <a:lstStyle/>
          <a:p>
            <a:endParaRPr lang="es-ES_tradnl"/>
          </a:p>
        </p:txBody>
      </p:sp>
      <p:sp>
        <p:nvSpPr>
          <p:cNvPr id="207894" name="Line 22"/>
          <p:cNvSpPr>
            <a:spLocks noChangeShapeType="1"/>
          </p:cNvSpPr>
          <p:nvPr/>
        </p:nvSpPr>
        <p:spPr bwMode="auto">
          <a:xfrm>
            <a:off x="3505200" y="5181600"/>
            <a:ext cx="0" cy="914400"/>
          </a:xfrm>
          <a:prstGeom prst="line">
            <a:avLst/>
          </a:prstGeom>
          <a:noFill/>
          <a:ln w="19050">
            <a:solidFill>
              <a:schemeClr val="tx1"/>
            </a:solidFill>
            <a:round/>
            <a:headEnd/>
            <a:tailEnd/>
          </a:ln>
        </p:spPr>
        <p:txBody>
          <a:bodyPr/>
          <a:lstStyle/>
          <a:p>
            <a:endParaRPr lang="es-ES_tradnl"/>
          </a:p>
        </p:txBody>
      </p:sp>
      <p:sp>
        <p:nvSpPr>
          <p:cNvPr id="207895" name="Line 23"/>
          <p:cNvSpPr>
            <a:spLocks noChangeShapeType="1"/>
          </p:cNvSpPr>
          <p:nvPr/>
        </p:nvSpPr>
        <p:spPr bwMode="auto">
          <a:xfrm flipH="1">
            <a:off x="2514600" y="5105400"/>
            <a:ext cx="0" cy="762000"/>
          </a:xfrm>
          <a:prstGeom prst="line">
            <a:avLst/>
          </a:prstGeom>
          <a:noFill/>
          <a:ln w="22225">
            <a:solidFill>
              <a:srgbClr val="000000"/>
            </a:solidFill>
            <a:round/>
            <a:headEnd type="triangle" w="med" len="med"/>
            <a:tailEnd type="triangle" w="med" len="med"/>
          </a:ln>
        </p:spPr>
        <p:txBody>
          <a:bodyPr/>
          <a:lstStyle/>
          <a:p>
            <a:endParaRPr lang="es-ES_tradnl"/>
          </a:p>
        </p:txBody>
      </p:sp>
      <p:sp>
        <p:nvSpPr>
          <p:cNvPr id="207896" name="Text Box 24"/>
          <p:cNvSpPr txBox="1">
            <a:spLocks noChangeArrowheads="1"/>
          </p:cNvSpPr>
          <p:nvPr/>
        </p:nvSpPr>
        <p:spPr bwMode="auto">
          <a:xfrm>
            <a:off x="2971800" y="5638800"/>
            <a:ext cx="309563" cy="304800"/>
          </a:xfrm>
          <a:prstGeom prst="rect">
            <a:avLst/>
          </a:prstGeom>
          <a:solidFill>
            <a:srgbClr val="FFFFFF"/>
          </a:solidFill>
          <a:ln w="9525">
            <a:noFill/>
            <a:miter lim="800000"/>
            <a:headEnd/>
            <a:tailEnd/>
          </a:ln>
        </p:spPr>
        <p:txBody>
          <a:bodyPr/>
          <a:lstStyle/>
          <a:p>
            <a:pPr eaLnBrk="0" hangingPunct="0"/>
            <a:r>
              <a:rPr lang="es-ES_tradnl" sz="1600" noProof="1"/>
              <a:t>P</a:t>
            </a:r>
          </a:p>
        </p:txBody>
      </p:sp>
      <p:sp>
        <p:nvSpPr>
          <p:cNvPr id="207897" name="Text Box 25"/>
          <p:cNvSpPr txBox="1">
            <a:spLocks noChangeArrowheads="1"/>
          </p:cNvSpPr>
          <p:nvPr/>
        </p:nvSpPr>
        <p:spPr bwMode="auto">
          <a:xfrm>
            <a:off x="2895600" y="5105400"/>
            <a:ext cx="457200" cy="304800"/>
          </a:xfrm>
          <a:prstGeom prst="rect">
            <a:avLst/>
          </a:prstGeom>
          <a:solidFill>
            <a:srgbClr val="FFFFFF"/>
          </a:solidFill>
          <a:ln w="9525">
            <a:noFill/>
            <a:miter lim="800000"/>
            <a:headEnd/>
            <a:tailEnd/>
          </a:ln>
        </p:spPr>
        <p:txBody>
          <a:bodyPr/>
          <a:lstStyle/>
          <a:p>
            <a:pPr eaLnBrk="0" hangingPunct="0"/>
            <a:r>
              <a:rPr lang="es-ES_tradnl" sz="1600" noProof="1"/>
              <a:t>E’</a:t>
            </a:r>
          </a:p>
        </p:txBody>
      </p:sp>
      <p:sp>
        <p:nvSpPr>
          <p:cNvPr id="207898" name="Rectangle 26"/>
          <p:cNvSpPr>
            <a:spLocks noChangeArrowheads="1"/>
          </p:cNvSpPr>
          <p:nvPr/>
        </p:nvSpPr>
        <p:spPr bwMode="auto">
          <a:xfrm>
            <a:off x="1981200" y="762000"/>
            <a:ext cx="5829300" cy="376238"/>
          </a:xfrm>
          <a:prstGeom prst="rect">
            <a:avLst/>
          </a:prstGeom>
          <a:solidFill>
            <a:srgbClr val="99E4FF"/>
          </a:solidFill>
          <a:ln w="9525">
            <a:solidFill>
              <a:schemeClr val="tx1"/>
            </a:solidFill>
            <a:miter lim="800000"/>
            <a:headEnd/>
            <a:tailEnd/>
          </a:ln>
          <a:effectLst/>
        </p:spPr>
        <p:txBody>
          <a:bodyPr lIns="90000" tIns="46800" rIns="90000" bIns="46800" anchor="ctr">
            <a:spAutoFit/>
          </a:bodyPr>
          <a:lstStyle/>
          <a:p>
            <a:pPr eaLnBrk="0" hangingPunct="0"/>
            <a:r>
              <a:rPr lang="es-ES_tradnl" sz="1800"/>
              <a:t>       </a:t>
            </a:r>
            <a:r>
              <a:rPr lang="es-ES_tradnl" sz="1800" noProof="1"/>
              <a:t>C)El cuerpo es menos denso que el fluido:</a:t>
            </a:r>
            <a:r>
              <a:rPr lang="es-ES_tradnl" sz="1800" b="0" noProof="1"/>
              <a:t> </a:t>
            </a:r>
            <a:r>
              <a:rPr lang="es-ES" sz="1800">
                <a:solidFill>
                  <a:srgbClr val="0000FF"/>
                </a:solidFill>
                <a:latin typeface="Symbol" pitchFamily="18" charset="2"/>
              </a:rPr>
              <a:t>r</a:t>
            </a:r>
            <a:r>
              <a:rPr lang="es-ES" sz="1800" baseline="-25000">
                <a:solidFill>
                  <a:srgbClr val="0000FF"/>
                </a:solidFill>
              </a:rPr>
              <a:t>c</a:t>
            </a:r>
            <a:r>
              <a:rPr lang="es-ES" sz="1800">
                <a:solidFill>
                  <a:srgbClr val="0000FF"/>
                </a:solidFill>
              </a:rPr>
              <a:t> </a:t>
            </a:r>
            <a:r>
              <a:rPr lang="es-ES" sz="1800">
                <a:solidFill>
                  <a:srgbClr val="0000FF"/>
                </a:solidFill>
                <a:sym typeface="Symbol" pitchFamily="18" charset="2"/>
              </a:rPr>
              <a:t></a:t>
            </a:r>
            <a:r>
              <a:rPr lang="es-ES" sz="1800">
                <a:solidFill>
                  <a:srgbClr val="0000FF"/>
                </a:solidFill>
              </a:rPr>
              <a:t> </a:t>
            </a:r>
            <a:r>
              <a:rPr lang="es-ES" sz="1800">
                <a:solidFill>
                  <a:srgbClr val="0000FF"/>
                </a:solidFill>
                <a:latin typeface="Symbol" pitchFamily="18" charset="2"/>
              </a:rPr>
              <a:t>r</a:t>
            </a:r>
            <a:r>
              <a:rPr lang="es-ES" sz="1800" baseline="-25000">
                <a:solidFill>
                  <a:srgbClr val="0000FF"/>
                </a:solidFill>
              </a:rPr>
              <a:t>F</a:t>
            </a:r>
            <a:endParaRPr lang="es-ES" sz="1200" b="0">
              <a:latin typeface="Arial" charset="0"/>
            </a:endParaRPr>
          </a:p>
        </p:txBody>
      </p:sp>
      <p:sp>
        <p:nvSpPr>
          <p:cNvPr id="207899" name="Rectangle 27"/>
          <p:cNvSpPr>
            <a:spLocks noChangeArrowheads="1"/>
          </p:cNvSpPr>
          <p:nvPr/>
        </p:nvSpPr>
        <p:spPr bwMode="auto">
          <a:xfrm>
            <a:off x="6172200" y="4267200"/>
            <a:ext cx="1109663" cy="303213"/>
          </a:xfrm>
          <a:prstGeom prst="rect">
            <a:avLst/>
          </a:prstGeom>
          <a:solidFill>
            <a:srgbClr val="FF9900"/>
          </a:solidFill>
          <a:ln w="28575">
            <a:solidFill>
              <a:srgbClr val="993366"/>
            </a:solidFill>
            <a:miter lim="800000"/>
            <a:headEnd/>
            <a:tailEnd/>
          </a:ln>
          <a:effectLst/>
        </p:spPr>
        <p:txBody>
          <a:bodyPr wrap="none" lIns="90000" tIns="46800" rIns="90000" bIns="46800" anchor="ctr">
            <a:spAutoFit/>
          </a:bodyPr>
          <a:lstStyle/>
          <a:p>
            <a:pPr algn="ctr"/>
            <a:r>
              <a:rPr lang="es-ES" sz="1200"/>
              <a:t>Cuando </a:t>
            </a:r>
            <a:r>
              <a:rPr lang="es-ES" sz="1200">
                <a:hlinkClick r:id="rId3"/>
              </a:rPr>
              <a:t>flota:</a:t>
            </a:r>
            <a:endParaRPr lang="es-ES" sz="1200"/>
          </a:p>
        </p:txBody>
      </p:sp>
      <p:sp>
        <p:nvSpPr>
          <p:cNvPr id="207900" name="Line 28"/>
          <p:cNvSpPr>
            <a:spLocks noChangeShapeType="1"/>
          </p:cNvSpPr>
          <p:nvPr/>
        </p:nvSpPr>
        <p:spPr bwMode="auto">
          <a:xfrm>
            <a:off x="6705600" y="4572000"/>
            <a:ext cx="0" cy="914400"/>
          </a:xfrm>
          <a:prstGeom prst="line">
            <a:avLst/>
          </a:prstGeom>
          <a:noFill/>
          <a:ln w="28575">
            <a:solidFill>
              <a:srgbClr val="993366"/>
            </a:solidFill>
            <a:miter lim="800000"/>
            <a:headEnd/>
            <a:tailEnd type="triangle" w="med" len="med"/>
          </a:ln>
          <a:effectLst/>
        </p:spPr>
        <p:txBody>
          <a:bodyPr lIns="90000" tIns="46800" rIns="90000" bIns="46800" anchor="ctr">
            <a:spAutoFit/>
          </a:bodyPr>
          <a:lstStyle/>
          <a:p>
            <a:endParaRPr lang="es-ES_tradnl"/>
          </a:p>
        </p:txBody>
      </p:sp>
      <p:sp>
        <p:nvSpPr>
          <p:cNvPr id="207901" name="Line 29"/>
          <p:cNvSpPr>
            <a:spLocks noChangeShapeType="1"/>
          </p:cNvSpPr>
          <p:nvPr/>
        </p:nvSpPr>
        <p:spPr bwMode="auto">
          <a:xfrm>
            <a:off x="1524000" y="6096000"/>
            <a:ext cx="1981200" cy="0"/>
          </a:xfrm>
          <a:prstGeom prst="line">
            <a:avLst/>
          </a:prstGeom>
          <a:noFill/>
          <a:ln w="19050">
            <a:solidFill>
              <a:schemeClr val="tx1"/>
            </a:solidFill>
            <a:miter lim="800000"/>
            <a:headEnd/>
            <a:tailEnd/>
          </a:ln>
          <a:effectLst/>
        </p:spPr>
        <p:txBody>
          <a:bodyPr lIns="90000" tIns="46800" rIns="90000" bIns="46800" anchor="ctr">
            <a:spAutoFit/>
          </a:bodyPr>
          <a:lstStyle/>
          <a:p>
            <a:endParaRPr lang="es-ES_tradnl"/>
          </a:p>
        </p:txBody>
      </p:sp>
      <p:sp>
        <p:nvSpPr>
          <p:cNvPr id="207902" name="Oval 30"/>
          <p:cNvSpPr>
            <a:spLocks noChangeArrowheads="1"/>
          </p:cNvSpPr>
          <p:nvPr/>
        </p:nvSpPr>
        <p:spPr bwMode="auto">
          <a:xfrm>
            <a:off x="2362200" y="3352800"/>
            <a:ext cx="417513" cy="304800"/>
          </a:xfrm>
          <a:prstGeom prst="ellipse">
            <a:avLst/>
          </a:prstGeom>
          <a:solidFill>
            <a:srgbClr val="CC6600"/>
          </a:solidFill>
          <a:ln w="9525">
            <a:solidFill>
              <a:srgbClr val="CC6600"/>
            </a:solidFill>
            <a:round/>
            <a:headEnd/>
            <a:tailEnd/>
          </a:ln>
        </p:spPr>
        <p:txBody>
          <a:bodyPr/>
          <a:lstStyle/>
          <a:p>
            <a:endParaRPr lang="es-ES_tradnl"/>
          </a:p>
        </p:txBody>
      </p:sp>
      <p:sp>
        <p:nvSpPr>
          <p:cNvPr id="207903" name="Line 31"/>
          <p:cNvSpPr>
            <a:spLocks noChangeShapeType="1"/>
          </p:cNvSpPr>
          <p:nvPr/>
        </p:nvSpPr>
        <p:spPr bwMode="auto">
          <a:xfrm flipH="1">
            <a:off x="2590800" y="3048000"/>
            <a:ext cx="0" cy="762000"/>
          </a:xfrm>
          <a:prstGeom prst="line">
            <a:avLst/>
          </a:prstGeom>
          <a:noFill/>
          <a:ln w="22225">
            <a:solidFill>
              <a:srgbClr val="000000"/>
            </a:solidFill>
            <a:round/>
            <a:headEnd type="triangle" w="med" len="med"/>
            <a:tailEnd type="triangle" w="med" len="med"/>
          </a:ln>
        </p:spPr>
        <p:txBody>
          <a:bodyPr/>
          <a:lstStyle/>
          <a:p>
            <a:endParaRPr lang="es-ES_tradnl"/>
          </a:p>
        </p:txBody>
      </p:sp>
      <p:sp>
        <p:nvSpPr>
          <p:cNvPr id="207904" name="Line 32"/>
          <p:cNvSpPr>
            <a:spLocks noChangeShapeType="1"/>
          </p:cNvSpPr>
          <p:nvPr/>
        </p:nvSpPr>
        <p:spPr bwMode="auto">
          <a:xfrm flipV="1">
            <a:off x="2590800" y="3200400"/>
            <a:ext cx="0" cy="301625"/>
          </a:xfrm>
          <a:prstGeom prst="line">
            <a:avLst/>
          </a:prstGeom>
          <a:noFill/>
          <a:ln w="22225">
            <a:solidFill>
              <a:srgbClr val="FF0000"/>
            </a:solidFill>
            <a:round/>
            <a:headEnd/>
            <a:tailEnd type="triangle" w="med" len="med"/>
          </a:ln>
        </p:spPr>
        <p:txBody>
          <a:bodyPr/>
          <a:lstStyle/>
          <a:p>
            <a:endParaRPr lang="es-ES_tradnl"/>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ápsulas">
  <a:themeElements>
    <a:clrScheme name="">
      <a:dk1>
        <a:srgbClr val="000066"/>
      </a:dk1>
      <a:lt1>
        <a:srgbClr val="FFFFFF"/>
      </a:lt1>
      <a:dk2>
        <a:srgbClr val="9900CC"/>
      </a:dk2>
      <a:lt2>
        <a:srgbClr val="0000CC"/>
      </a:lt2>
      <a:accent1>
        <a:srgbClr val="FFCC66"/>
      </a:accent1>
      <a:accent2>
        <a:srgbClr val="009900"/>
      </a:accent2>
      <a:accent3>
        <a:srgbClr val="FFFFFF"/>
      </a:accent3>
      <a:accent4>
        <a:srgbClr val="000056"/>
      </a:accent4>
      <a:accent5>
        <a:srgbClr val="FFE2B8"/>
      </a:accent5>
      <a:accent6>
        <a:srgbClr val="008A00"/>
      </a:accent6>
      <a:hlink>
        <a:srgbClr val="0000FF"/>
      </a:hlink>
      <a:folHlink>
        <a:srgbClr val="CC0099"/>
      </a:folHlink>
    </a:clrScheme>
    <a:fontScheme name="Cápsula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1"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1" i="0" u="none" strike="noStrike" cap="none" normalizeH="0" baseline="0" smtClean="0">
            <a:ln>
              <a:noFill/>
            </a:ln>
            <a:solidFill>
              <a:schemeClr val="tx1"/>
            </a:solidFill>
            <a:effectLst/>
            <a:latin typeface="Times New Roman" charset="0"/>
          </a:defRPr>
        </a:defPPr>
      </a:lstStyle>
    </a:lnDef>
  </a:objectDefaults>
  <a:extraClrSchemeLst>
    <a:extraClrScheme>
      <a:clrScheme name="Cápsulas 1">
        <a:dk1>
          <a:srgbClr val="000066"/>
        </a:dk1>
        <a:lt1>
          <a:srgbClr val="FFFFEB"/>
        </a:lt1>
        <a:dk2>
          <a:srgbClr val="336699"/>
        </a:dk2>
        <a:lt2>
          <a:srgbClr val="FFFFEB"/>
        </a:lt2>
        <a:accent1>
          <a:srgbClr val="666699"/>
        </a:accent1>
        <a:accent2>
          <a:srgbClr val="99CCFF"/>
        </a:accent2>
        <a:accent3>
          <a:srgbClr val="ADB8CA"/>
        </a:accent3>
        <a:accent4>
          <a:srgbClr val="DADAC9"/>
        </a:accent4>
        <a:accent5>
          <a:srgbClr val="B8B8CA"/>
        </a:accent5>
        <a:accent6>
          <a:srgbClr val="8AB9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ápsulas 2">
        <a:dk1>
          <a:srgbClr val="003366"/>
        </a:dk1>
        <a:lt1>
          <a:srgbClr val="FFFFFF"/>
        </a:lt1>
        <a:dk2>
          <a:srgbClr val="006666"/>
        </a:dk2>
        <a:lt2>
          <a:srgbClr val="003366"/>
        </a:lt2>
        <a:accent1>
          <a:srgbClr val="99CC99"/>
        </a:accent1>
        <a:accent2>
          <a:srgbClr val="33CCCC"/>
        </a:accent2>
        <a:accent3>
          <a:srgbClr val="FFFFFF"/>
        </a:accent3>
        <a:accent4>
          <a:srgbClr val="002A56"/>
        </a:accent4>
        <a:accent5>
          <a:srgbClr val="CAE2CA"/>
        </a:accent5>
        <a:accent6>
          <a:srgbClr val="2DB9B9"/>
        </a:accent6>
        <a:hlink>
          <a:srgbClr val="666699"/>
        </a:hlink>
        <a:folHlink>
          <a:srgbClr val="CC99FF"/>
        </a:folHlink>
      </a:clrScheme>
      <a:clrMap bg1="lt1" tx1="dk1" bg2="lt2" tx2="dk2" accent1="accent1" accent2="accent2" accent3="accent3" accent4="accent4" accent5="accent5" accent6="accent6" hlink="hlink" folHlink="folHlink"/>
    </a:extraClrScheme>
    <a:extraClrScheme>
      <a:clrScheme name="Cápsulas 3">
        <a:dk1>
          <a:srgbClr val="000000"/>
        </a:dk1>
        <a:lt1>
          <a:srgbClr val="FFFFFF"/>
        </a:lt1>
        <a:dk2>
          <a:srgbClr val="000000"/>
        </a:dk2>
        <a:lt2>
          <a:srgbClr val="5F5F5F"/>
        </a:lt2>
        <a:accent1>
          <a:srgbClr val="C0C0C0"/>
        </a:accent1>
        <a:accent2>
          <a:srgbClr val="808080"/>
        </a:accent2>
        <a:accent3>
          <a:srgbClr val="FFFFFF"/>
        </a:accent3>
        <a:accent4>
          <a:srgbClr val="000000"/>
        </a:accent4>
        <a:accent5>
          <a:srgbClr val="DCDCDC"/>
        </a:accent5>
        <a:accent6>
          <a:srgbClr val="737373"/>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Cápsulas 4">
        <a:dk1>
          <a:srgbClr val="000000"/>
        </a:dk1>
        <a:lt1>
          <a:srgbClr val="FFFFFF"/>
        </a:lt1>
        <a:dk2>
          <a:srgbClr val="9900CC"/>
        </a:dk2>
        <a:lt2>
          <a:srgbClr val="0033CC"/>
        </a:lt2>
        <a:accent1>
          <a:srgbClr val="FFCC66"/>
        </a:accent1>
        <a:accent2>
          <a:srgbClr val="33CC33"/>
        </a:accent2>
        <a:accent3>
          <a:srgbClr val="FFFFFF"/>
        </a:accent3>
        <a:accent4>
          <a:srgbClr val="000000"/>
        </a:accent4>
        <a:accent5>
          <a:srgbClr val="FFE2B8"/>
        </a:accent5>
        <a:accent6>
          <a:srgbClr val="2DB92D"/>
        </a:accent6>
        <a:hlink>
          <a:srgbClr val="9900CC"/>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presentaciones\Vuelo sin motor.pot</Template>
  <TotalTime>1400</TotalTime>
  <Words>1413</Words>
  <Application>Microsoft PowerPoint</Application>
  <PresentationFormat>Presentación en pantalla (4:3)</PresentationFormat>
  <Paragraphs>238</Paragraphs>
  <Slides>9</Slides>
  <Notes>0</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Cápsulas</vt:lpstr>
      <vt:lpstr>Concepto de Presión. Unidades</vt:lpstr>
      <vt:lpstr>Estática de Fluidos.Ecuación Fundamental de la Hidrostática</vt:lpstr>
      <vt:lpstr>Consecuencias del principio fundamental de la hidrostática</vt:lpstr>
      <vt:lpstr>Transmisión de la Presión. Principio de Pascal</vt:lpstr>
      <vt:lpstr>La Atmósfera. Medida de la Presión Atmosférica.  Variación de la Presión Atmosférica con la altura</vt:lpstr>
      <vt:lpstr>Principio de Arquímedes</vt:lpstr>
      <vt:lpstr>Equilibrio de Sólidos Sumergidos I</vt:lpstr>
      <vt:lpstr>Equilibrio de Sólidos Sumergidos II</vt:lpstr>
      <vt:lpstr>Equilibrio de Sólidos Sumergidos III</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Celia</dc:creator>
  <cp:lastModifiedBy>Celia Rodríguez</cp:lastModifiedBy>
  <cp:revision>148</cp:revision>
  <dcterms:created xsi:type="dcterms:W3CDTF">2006-12-13T13:47:51Z</dcterms:created>
  <dcterms:modified xsi:type="dcterms:W3CDTF">2009-10-20T16:06:06Z</dcterms:modified>
</cp:coreProperties>
</file>